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0"/>
  </p:notesMasterIdLst>
  <p:sldIdLst>
    <p:sldId id="256" r:id="rId2"/>
    <p:sldId id="288" r:id="rId3"/>
    <p:sldId id="289" r:id="rId4"/>
    <p:sldId id="528" r:id="rId5"/>
    <p:sldId id="532" r:id="rId6"/>
    <p:sldId id="533" r:id="rId7"/>
    <p:sldId id="407" r:id="rId8"/>
    <p:sldId id="527" r:id="rId9"/>
    <p:sldId id="534" r:id="rId10"/>
    <p:sldId id="561" r:id="rId11"/>
    <p:sldId id="562" r:id="rId12"/>
    <p:sldId id="563" r:id="rId13"/>
    <p:sldId id="564" r:id="rId14"/>
    <p:sldId id="565" r:id="rId15"/>
    <p:sldId id="566" r:id="rId16"/>
    <p:sldId id="567" r:id="rId17"/>
    <p:sldId id="496" r:id="rId18"/>
    <p:sldId id="513" r:id="rId19"/>
    <p:sldId id="555" r:id="rId20"/>
    <p:sldId id="279" r:id="rId21"/>
    <p:sldId id="391" r:id="rId22"/>
    <p:sldId id="297" r:id="rId23"/>
    <p:sldId id="304" r:id="rId24"/>
    <p:sldId id="302" r:id="rId25"/>
    <p:sldId id="303" r:id="rId26"/>
    <p:sldId id="298" r:id="rId27"/>
    <p:sldId id="299" r:id="rId28"/>
    <p:sldId id="300" r:id="rId29"/>
    <p:sldId id="305" r:id="rId30"/>
    <p:sldId id="306" r:id="rId31"/>
    <p:sldId id="309" r:id="rId32"/>
    <p:sldId id="287" r:id="rId33"/>
    <p:sldId id="431" r:id="rId34"/>
    <p:sldId id="280" r:id="rId35"/>
    <p:sldId id="281" r:id="rId36"/>
    <p:sldId id="282" r:id="rId37"/>
    <p:sldId id="283" r:id="rId38"/>
    <p:sldId id="285" r:id="rId39"/>
    <p:sldId id="286" r:id="rId40"/>
    <p:sldId id="284" r:id="rId41"/>
    <p:sldId id="290" r:id="rId42"/>
    <p:sldId id="291" r:id="rId43"/>
    <p:sldId id="292" r:id="rId44"/>
    <p:sldId id="308" r:id="rId45"/>
    <p:sldId id="294" r:id="rId46"/>
    <p:sldId id="390" r:id="rId47"/>
    <p:sldId id="360" r:id="rId48"/>
    <p:sldId id="361" r:id="rId49"/>
    <p:sldId id="382" r:id="rId50"/>
    <p:sldId id="531" r:id="rId51"/>
    <p:sldId id="366" r:id="rId52"/>
    <p:sldId id="367" r:id="rId53"/>
    <p:sldId id="369" r:id="rId54"/>
    <p:sldId id="536" r:id="rId55"/>
    <p:sldId id="362" r:id="rId56"/>
    <p:sldId id="363" r:id="rId57"/>
    <p:sldId id="364" r:id="rId58"/>
    <p:sldId id="582" r:id="rId59"/>
    <p:sldId id="583" r:id="rId60"/>
    <p:sldId id="584" r:id="rId61"/>
    <p:sldId id="383" r:id="rId62"/>
    <p:sldId id="371" r:id="rId63"/>
    <p:sldId id="372" r:id="rId64"/>
    <p:sldId id="373" r:id="rId65"/>
    <p:sldId id="535" r:id="rId66"/>
    <p:sldId id="559" r:id="rId67"/>
    <p:sldId id="560" r:id="rId68"/>
    <p:sldId id="375" r:id="rId69"/>
    <p:sldId id="378" r:id="rId70"/>
    <p:sldId id="379" r:id="rId71"/>
    <p:sldId id="537" r:id="rId72"/>
    <p:sldId id="495" r:id="rId73"/>
    <p:sldId id="380" r:id="rId74"/>
    <p:sldId id="523" r:id="rId75"/>
    <p:sldId id="263" r:id="rId76"/>
    <p:sldId id="388" r:id="rId77"/>
    <p:sldId id="265" r:id="rId78"/>
    <p:sldId id="266" r:id="rId79"/>
    <p:sldId id="270" r:id="rId80"/>
    <p:sldId id="323" r:id="rId81"/>
    <p:sldId id="274" r:id="rId82"/>
    <p:sldId id="273" r:id="rId83"/>
    <p:sldId id="271" r:id="rId84"/>
    <p:sldId id="538" r:id="rId85"/>
    <p:sldId id="267" r:id="rId86"/>
    <p:sldId id="321" r:id="rId87"/>
    <p:sldId id="316" r:id="rId88"/>
    <p:sldId id="541" r:id="rId89"/>
    <p:sldId id="545" r:id="rId90"/>
    <p:sldId id="318" r:id="rId91"/>
    <p:sldId id="325" r:id="rId92"/>
    <p:sldId id="413" r:id="rId93"/>
    <p:sldId id="414" r:id="rId94"/>
    <p:sldId id="415" r:id="rId95"/>
    <p:sldId id="416" r:id="rId96"/>
    <p:sldId id="421" r:id="rId97"/>
    <p:sldId id="514" r:id="rId98"/>
    <p:sldId id="275" r:id="rId99"/>
    <p:sldId id="558" r:id="rId100"/>
    <p:sldId id="424" r:id="rId101"/>
    <p:sldId id="425" r:id="rId102"/>
    <p:sldId id="427" r:id="rId103"/>
    <p:sldId id="428" r:id="rId104"/>
    <p:sldId id="403" r:id="rId105"/>
    <p:sldId id="276" r:id="rId106"/>
    <p:sldId id="522" r:id="rId107"/>
    <p:sldId id="295" r:id="rId108"/>
    <p:sldId id="389" r:id="rId109"/>
    <p:sldId id="331" r:id="rId110"/>
    <p:sldId id="332" r:id="rId111"/>
    <p:sldId id="333" r:id="rId112"/>
    <p:sldId id="539" r:id="rId113"/>
    <p:sldId id="335" r:id="rId114"/>
    <p:sldId id="337" r:id="rId115"/>
    <p:sldId id="339" r:id="rId116"/>
    <p:sldId id="340" r:id="rId117"/>
    <p:sldId id="341" r:id="rId118"/>
    <p:sldId id="343" r:id="rId119"/>
    <p:sldId id="344" r:id="rId120"/>
    <p:sldId id="345" r:id="rId121"/>
    <p:sldId id="346" r:id="rId122"/>
    <p:sldId id="354" r:id="rId123"/>
    <p:sldId id="540" r:id="rId124"/>
    <p:sldId id="544" r:id="rId125"/>
    <p:sldId id="579" r:id="rId126"/>
    <p:sldId id="518" r:id="rId127"/>
    <p:sldId id="580" r:id="rId128"/>
    <p:sldId id="581" r:id="rId129"/>
    <p:sldId id="578" r:id="rId130"/>
    <p:sldId id="355" r:id="rId131"/>
    <p:sldId id="359" r:id="rId132"/>
    <p:sldId id="472" r:id="rId133"/>
    <p:sldId id="473" r:id="rId134"/>
    <p:sldId id="475" r:id="rId135"/>
    <p:sldId id="515" r:id="rId136"/>
    <p:sldId id="596" r:id="rId137"/>
    <p:sldId id="597" r:id="rId138"/>
    <p:sldId id="598" r:id="rId139"/>
    <p:sldId id="599" r:id="rId140"/>
    <p:sldId id="602" r:id="rId141"/>
    <p:sldId id="603" r:id="rId142"/>
    <p:sldId id="604" r:id="rId143"/>
    <p:sldId id="356" r:id="rId144"/>
    <p:sldId id="489" r:id="rId145"/>
    <p:sldId id="490" r:id="rId146"/>
    <p:sldId id="491" r:id="rId147"/>
    <p:sldId id="492" r:id="rId148"/>
    <p:sldId id="520" r:id="rId149"/>
    <p:sldId id="479" r:id="rId150"/>
    <p:sldId id="524" r:id="rId151"/>
    <p:sldId id="296" r:id="rId152"/>
    <p:sldId id="433" r:id="rId153"/>
    <p:sldId id="543" r:id="rId154"/>
    <p:sldId id="434" r:id="rId155"/>
    <p:sldId id="435" r:id="rId156"/>
    <p:sldId id="436" r:id="rId157"/>
    <p:sldId id="437" r:id="rId158"/>
    <p:sldId id="438" r:id="rId159"/>
    <p:sldId id="440" r:id="rId160"/>
    <p:sldId id="441" r:id="rId161"/>
    <p:sldId id="442" r:id="rId162"/>
    <p:sldId id="444" r:id="rId163"/>
    <p:sldId id="569" r:id="rId164"/>
    <p:sldId id="443" r:id="rId165"/>
    <p:sldId id="497" r:id="rId166"/>
    <p:sldId id="500" r:id="rId167"/>
    <p:sldId id="498" r:id="rId168"/>
    <p:sldId id="501" r:id="rId169"/>
    <p:sldId id="445" r:id="rId170"/>
    <p:sldId id="505" r:id="rId171"/>
    <p:sldId id="447" r:id="rId172"/>
    <p:sldId id="502" r:id="rId173"/>
    <p:sldId id="570" r:id="rId174"/>
    <p:sldId id="571" r:id="rId175"/>
    <p:sldId id="504" r:id="rId176"/>
    <p:sldId id="506" r:id="rId177"/>
    <p:sldId id="508" r:id="rId178"/>
    <p:sldId id="455" r:id="rId179"/>
    <p:sldId id="573" r:id="rId180"/>
    <p:sldId id="546" r:id="rId181"/>
    <p:sldId id="548" r:id="rId182"/>
    <p:sldId id="517" r:id="rId183"/>
    <p:sldId id="547" r:id="rId184"/>
    <p:sldId id="507" r:id="rId185"/>
    <p:sldId id="458" r:id="rId186"/>
    <p:sldId id="457" r:id="rId187"/>
    <p:sldId id="521" r:id="rId188"/>
    <p:sldId id="460" r:id="rId189"/>
    <p:sldId id="476" r:id="rId190"/>
    <p:sldId id="552" r:id="rId191"/>
    <p:sldId id="574" r:id="rId192"/>
    <p:sldId id="575" r:id="rId193"/>
    <p:sldId id="576" r:id="rId194"/>
    <p:sldId id="577" r:id="rId195"/>
    <p:sldId id="464" r:id="rId196"/>
    <p:sldId id="554" r:id="rId197"/>
    <p:sldId id="430" r:id="rId198"/>
    <p:sldId id="494" r:id="rId199"/>
    <p:sldId id="586" r:id="rId200"/>
    <p:sldId id="594" r:id="rId201"/>
    <p:sldId id="595" r:id="rId202"/>
    <p:sldId id="592" r:id="rId203"/>
    <p:sldId id="593" r:id="rId204"/>
    <p:sldId id="525" r:id="rId205"/>
    <p:sldId id="530" r:id="rId206"/>
    <p:sldId id="568" r:id="rId207"/>
    <p:sldId id="557" r:id="rId208"/>
    <p:sldId id="526" r:id="rId2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2494C"/>
    <a:srgbClr val="FF9300"/>
    <a:srgbClr val="468C8A"/>
    <a:srgbClr val="930B0D"/>
    <a:srgbClr val="5D807F"/>
    <a:srgbClr val="F39891"/>
    <a:srgbClr val="66B2B0"/>
    <a:srgbClr val="45BDE9"/>
    <a:srgbClr val="F9A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0" autoAdjust="0"/>
    <p:restoredTop sz="96035" autoAdjust="0"/>
  </p:normalViewPr>
  <p:slideViewPr>
    <p:cSldViewPr snapToGrid="0">
      <p:cViewPr>
        <p:scale>
          <a:sx n="107" d="100"/>
          <a:sy n="107" d="100"/>
        </p:scale>
        <p:origin x="86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DA184-F61C-AB4D-B747-5FDDBE988F4E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E8D19AB-1AA4-9646-8737-32E0784DABD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468C8A"/>
              </a:solidFill>
            </a:rPr>
            <a:t>Step 1</a:t>
          </a:r>
        </a:p>
        <a:p>
          <a:r>
            <a:rPr lang="en-US" dirty="0">
              <a:solidFill>
                <a:schemeClr val="tx1"/>
              </a:solidFill>
            </a:rPr>
            <a:t>Estimate the RIF in the unconditional outcome distribution</a:t>
          </a:r>
        </a:p>
      </dgm:t>
    </dgm:pt>
    <dgm:pt modelId="{519D4CB2-B1E9-C648-A5E0-E8A507133762}" type="parTrans" cxnId="{0B374564-1CEE-674C-AEBE-0BF85D801DD2}">
      <dgm:prSet/>
      <dgm:spPr/>
      <dgm:t>
        <a:bodyPr/>
        <a:lstStyle/>
        <a:p>
          <a:endParaRPr lang="en-US"/>
        </a:p>
      </dgm:t>
    </dgm:pt>
    <dgm:pt modelId="{837C1D90-20C6-8647-8DF7-450D05A5A6D5}" type="sibTrans" cxnId="{0B374564-1CEE-674C-AEBE-0BF85D801DD2}">
      <dgm:prSet/>
      <dgm:spPr/>
      <dgm:t>
        <a:bodyPr/>
        <a:lstStyle/>
        <a:p>
          <a:endParaRPr lang="en-US"/>
        </a:p>
      </dgm:t>
    </dgm:pt>
    <dgm:pt modelId="{6FB63087-817E-2A47-ADC8-A7B32B53171B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468C8A"/>
              </a:solidFill>
            </a:rPr>
            <a:t>Step 2</a:t>
          </a:r>
        </a:p>
        <a:p>
          <a:r>
            <a:rPr lang="en-US" dirty="0">
              <a:solidFill>
                <a:schemeClr val="tx1"/>
              </a:solidFill>
            </a:rPr>
            <a:t>Regress RIF on exposure + covariates</a:t>
          </a:r>
        </a:p>
      </dgm:t>
    </dgm:pt>
    <dgm:pt modelId="{C029D5B9-4E59-134E-8E17-FE8E0745FB14}" type="parTrans" cxnId="{48477235-16FA-DC4B-A045-D7D27D5FE454}">
      <dgm:prSet/>
      <dgm:spPr/>
      <dgm:t>
        <a:bodyPr/>
        <a:lstStyle/>
        <a:p>
          <a:endParaRPr lang="en-US"/>
        </a:p>
      </dgm:t>
    </dgm:pt>
    <dgm:pt modelId="{74A24398-7045-CB4A-B153-610343B68BEC}" type="sibTrans" cxnId="{48477235-16FA-DC4B-A045-D7D27D5FE454}">
      <dgm:prSet/>
      <dgm:spPr/>
      <dgm:t>
        <a:bodyPr/>
        <a:lstStyle/>
        <a:p>
          <a:endParaRPr lang="en-US"/>
        </a:p>
      </dgm:t>
    </dgm:pt>
    <dgm:pt modelId="{FFCBC91D-FDEC-224E-88E8-4ED21BB8E159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468C8A"/>
              </a:solidFill>
            </a:rPr>
            <a:t>Step 3</a:t>
          </a:r>
        </a:p>
        <a:p>
          <a:r>
            <a:rPr lang="en-US" dirty="0">
              <a:solidFill>
                <a:schemeClr val="tx1"/>
              </a:solidFill>
            </a:rPr>
            <a:t>Estimate standard errors using bootstrap or sandwich estimator</a:t>
          </a:r>
        </a:p>
      </dgm:t>
    </dgm:pt>
    <dgm:pt modelId="{DCCF3076-8003-AF45-9A3B-42ACD9D77710}" type="parTrans" cxnId="{C1A8405F-548C-7E41-B7CB-C6EBCDF0C1E4}">
      <dgm:prSet/>
      <dgm:spPr/>
      <dgm:t>
        <a:bodyPr/>
        <a:lstStyle/>
        <a:p>
          <a:endParaRPr lang="en-US"/>
        </a:p>
      </dgm:t>
    </dgm:pt>
    <dgm:pt modelId="{FE2F6C7A-AFF4-2749-9A6E-B334DEC20049}" type="sibTrans" cxnId="{C1A8405F-548C-7E41-B7CB-C6EBCDF0C1E4}">
      <dgm:prSet/>
      <dgm:spPr/>
      <dgm:t>
        <a:bodyPr/>
        <a:lstStyle/>
        <a:p>
          <a:endParaRPr lang="en-US"/>
        </a:p>
      </dgm:t>
    </dgm:pt>
    <dgm:pt modelId="{115718AA-619A-1240-A1F2-FD9BD242BA5F}" type="pres">
      <dgm:prSet presAssocID="{08DDA184-F61C-AB4D-B747-5FDDBE988F4E}" presName="CompostProcess" presStyleCnt="0">
        <dgm:presLayoutVars>
          <dgm:dir/>
          <dgm:resizeHandles val="exact"/>
        </dgm:presLayoutVars>
      </dgm:prSet>
      <dgm:spPr/>
    </dgm:pt>
    <dgm:pt modelId="{04AA8BC3-E610-7549-BDB8-FF12963AA35F}" type="pres">
      <dgm:prSet presAssocID="{08DDA184-F61C-AB4D-B747-5FDDBE988F4E}" presName="arrow" presStyleLbl="bgShp" presStyleIdx="0" presStyleCnt="1"/>
      <dgm:spPr>
        <a:solidFill>
          <a:srgbClr val="FF9300">
            <a:alpha val="33991"/>
          </a:srgbClr>
        </a:solidFill>
      </dgm:spPr>
    </dgm:pt>
    <dgm:pt modelId="{C9DF4332-0394-D242-8FA7-9012C0636874}" type="pres">
      <dgm:prSet presAssocID="{08DDA184-F61C-AB4D-B747-5FDDBE988F4E}" presName="linearProcess" presStyleCnt="0"/>
      <dgm:spPr/>
    </dgm:pt>
    <dgm:pt modelId="{F5117614-8C57-FA42-B6D2-85F0CEB2D848}" type="pres">
      <dgm:prSet presAssocID="{9E8D19AB-1AA4-9646-8737-32E0784DABD7}" presName="textNode" presStyleLbl="node1" presStyleIdx="0" presStyleCnt="3">
        <dgm:presLayoutVars>
          <dgm:bulletEnabled val="1"/>
        </dgm:presLayoutVars>
      </dgm:prSet>
      <dgm:spPr/>
    </dgm:pt>
    <dgm:pt modelId="{32A90F9E-B80A-374B-A6BE-30A2C1A980F4}" type="pres">
      <dgm:prSet presAssocID="{837C1D90-20C6-8647-8DF7-450D05A5A6D5}" presName="sibTrans" presStyleCnt="0"/>
      <dgm:spPr/>
    </dgm:pt>
    <dgm:pt modelId="{5FC15EF7-A71C-1C45-9DE5-2840C96ABD64}" type="pres">
      <dgm:prSet presAssocID="{6FB63087-817E-2A47-ADC8-A7B32B53171B}" presName="textNode" presStyleLbl="node1" presStyleIdx="1" presStyleCnt="3">
        <dgm:presLayoutVars>
          <dgm:bulletEnabled val="1"/>
        </dgm:presLayoutVars>
      </dgm:prSet>
      <dgm:spPr/>
    </dgm:pt>
    <dgm:pt modelId="{27EE2A9A-4058-6E4A-95D3-D9F9A688AF07}" type="pres">
      <dgm:prSet presAssocID="{74A24398-7045-CB4A-B153-610343B68BEC}" presName="sibTrans" presStyleCnt="0"/>
      <dgm:spPr/>
    </dgm:pt>
    <dgm:pt modelId="{D35BDA2C-7F35-CC49-B067-A80FBD1957C0}" type="pres">
      <dgm:prSet presAssocID="{FFCBC91D-FDEC-224E-88E8-4ED21BB8E15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CAC6E25-3A53-1540-A6FF-334AA2049804}" type="presOf" srcId="{9E8D19AB-1AA4-9646-8737-32E0784DABD7}" destId="{F5117614-8C57-FA42-B6D2-85F0CEB2D848}" srcOrd="0" destOrd="0" presId="urn:microsoft.com/office/officeart/2005/8/layout/hProcess9"/>
    <dgm:cxn modelId="{48477235-16FA-DC4B-A045-D7D27D5FE454}" srcId="{08DDA184-F61C-AB4D-B747-5FDDBE988F4E}" destId="{6FB63087-817E-2A47-ADC8-A7B32B53171B}" srcOrd="1" destOrd="0" parTransId="{C029D5B9-4E59-134E-8E17-FE8E0745FB14}" sibTransId="{74A24398-7045-CB4A-B153-610343B68BEC}"/>
    <dgm:cxn modelId="{3135A94D-DBA7-E048-A2ED-B1148A8FBEF3}" type="presOf" srcId="{08DDA184-F61C-AB4D-B747-5FDDBE988F4E}" destId="{115718AA-619A-1240-A1F2-FD9BD242BA5F}" srcOrd="0" destOrd="0" presId="urn:microsoft.com/office/officeart/2005/8/layout/hProcess9"/>
    <dgm:cxn modelId="{C1A8405F-548C-7E41-B7CB-C6EBCDF0C1E4}" srcId="{08DDA184-F61C-AB4D-B747-5FDDBE988F4E}" destId="{FFCBC91D-FDEC-224E-88E8-4ED21BB8E159}" srcOrd="2" destOrd="0" parTransId="{DCCF3076-8003-AF45-9A3B-42ACD9D77710}" sibTransId="{FE2F6C7A-AFF4-2749-9A6E-B334DEC20049}"/>
    <dgm:cxn modelId="{0B374564-1CEE-674C-AEBE-0BF85D801DD2}" srcId="{08DDA184-F61C-AB4D-B747-5FDDBE988F4E}" destId="{9E8D19AB-1AA4-9646-8737-32E0784DABD7}" srcOrd="0" destOrd="0" parTransId="{519D4CB2-B1E9-C648-A5E0-E8A507133762}" sibTransId="{837C1D90-20C6-8647-8DF7-450D05A5A6D5}"/>
    <dgm:cxn modelId="{FAE74383-C657-B840-BEAD-A22EA9818DE2}" type="presOf" srcId="{FFCBC91D-FDEC-224E-88E8-4ED21BB8E159}" destId="{D35BDA2C-7F35-CC49-B067-A80FBD1957C0}" srcOrd="0" destOrd="0" presId="urn:microsoft.com/office/officeart/2005/8/layout/hProcess9"/>
    <dgm:cxn modelId="{8AE01BFA-FBF6-AE4B-83FB-2C5655B812D2}" type="presOf" srcId="{6FB63087-817E-2A47-ADC8-A7B32B53171B}" destId="{5FC15EF7-A71C-1C45-9DE5-2840C96ABD64}" srcOrd="0" destOrd="0" presId="urn:microsoft.com/office/officeart/2005/8/layout/hProcess9"/>
    <dgm:cxn modelId="{FBC12DFA-517D-2B4A-BC11-3EFA61F06004}" type="presParOf" srcId="{115718AA-619A-1240-A1F2-FD9BD242BA5F}" destId="{04AA8BC3-E610-7549-BDB8-FF12963AA35F}" srcOrd="0" destOrd="0" presId="urn:microsoft.com/office/officeart/2005/8/layout/hProcess9"/>
    <dgm:cxn modelId="{FFC00D92-BCE0-3848-BA15-D08E89AB2011}" type="presParOf" srcId="{115718AA-619A-1240-A1F2-FD9BD242BA5F}" destId="{C9DF4332-0394-D242-8FA7-9012C0636874}" srcOrd="1" destOrd="0" presId="urn:microsoft.com/office/officeart/2005/8/layout/hProcess9"/>
    <dgm:cxn modelId="{F59F95CD-5E6A-1A49-8162-E734AF70683B}" type="presParOf" srcId="{C9DF4332-0394-D242-8FA7-9012C0636874}" destId="{F5117614-8C57-FA42-B6D2-85F0CEB2D848}" srcOrd="0" destOrd="0" presId="urn:microsoft.com/office/officeart/2005/8/layout/hProcess9"/>
    <dgm:cxn modelId="{43B7BE8C-9ADE-984E-A280-05D0FACB40A5}" type="presParOf" srcId="{C9DF4332-0394-D242-8FA7-9012C0636874}" destId="{32A90F9E-B80A-374B-A6BE-30A2C1A980F4}" srcOrd="1" destOrd="0" presId="urn:microsoft.com/office/officeart/2005/8/layout/hProcess9"/>
    <dgm:cxn modelId="{0416FEEB-5822-E14F-B75D-1F53408B4B78}" type="presParOf" srcId="{C9DF4332-0394-D242-8FA7-9012C0636874}" destId="{5FC15EF7-A71C-1C45-9DE5-2840C96ABD64}" srcOrd="2" destOrd="0" presId="urn:microsoft.com/office/officeart/2005/8/layout/hProcess9"/>
    <dgm:cxn modelId="{B27AC57C-E599-724A-961E-7C044A3E77D0}" type="presParOf" srcId="{C9DF4332-0394-D242-8FA7-9012C0636874}" destId="{27EE2A9A-4058-6E4A-95D3-D9F9A688AF07}" srcOrd="3" destOrd="0" presId="urn:microsoft.com/office/officeart/2005/8/layout/hProcess9"/>
    <dgm:cxn modelId="{D3DC6253-FD1A-C347-9683-185CDC982845}" type="presParOf" srcId="{C9DF4332-0394-D242-8FA7-9012C0636874}" destId="{D35BDA2C-7F35-CC49-B067-A80FBD1957C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DDA184-F61C-AB4D-B747-5FDDBE988F4E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E8D19AB-1AA4-9646-8737-32E0784DABD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468C8A"/>
              </a:solidFill>
            </a:rPr>
            <a:t>Step 1</a:t>
          </a:r>
        </a:p>
        <a:p>
          <a:r>
            <a:rPr lang="en-US" dirty="0">
              <a:solidFill>
                <a:schemeClr val="tx1"/>
              </a:solidFill>
            </a:rPr>
            <a:t>Estimate the RIF in the unconditional outcome distribution</a:t>
          </a:r>
        </a:p>
      </dgm:t>
    </dgm:pt>
    <dgm:pt modelId="{519D4CB2-B1E9-C648-A5E0-E8A507133762}" type="parTrans" cxnId="{0B374564-1CEE-674C-AEBE-0BF85D801DD2}">
      <dgm:prSet/>
      <dgm:spPr/>
      <dgm:t>
        <a:bodyPr/>
        <a:lstStyle/>
        <a:p>
          <a:endParaRPr lang="en-US"/>
        </a:p>
      </dgm:t>
    </dgm:pt>
    <dgm:pt modelId="{837C1D90-20C6-8647-8DF7-450D05A5A6D5}" type="sibTrans" cxnId="{0B374564-1CEE-674C-AEBE-0BF85D801DD2}">
      <dgm:prSet/>
      <dgm:spPr/>
      <dgm:t>
        <a:bodyPr/>
        <a:lstStyle/>
        <a:p>
          <a:endParaRPr lang="en-US"/>
        </a:p>
      </dgm:t>
    </dgm:pt>
    <dgm:pt modelId="{6FB63087-817E-2A47-ADC8-A7B32B53171B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75000"/>
                </a:schemeClr>
              </a:solidFill>
            </a:rPr>
            <a:t>Step 2</a:t>
          </a:r>
        </a:p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Regress RIF on exposure + covariates</a:t>
          </a:r>
        </a:p>
      </dgm:t>
    </dgm:pt>
    <dgm:pt modelId="{C029D5B9-4E59-134E-8E17-FE8E0745FB14}" type="parTrans" cxnId="{48477235-16FA-DC4B-A045-D7D27D5FE454}">
      <dgm:prSet/>
      <dgm:spPr/>
      <dgm:t>
        <a:bodyPr/>
        <a:lstStyle/>
        <a:p>
          <a:endParaRPr lang="en-US"/>
        </a:p>
      </dgm:t>
    </dgm:pt>
    <dgm:pt modelId="{74A24398-7045-CB4A-B153-610343B68BEC}" type="sibTrans" cxnId="{48477235-16FA-DC4B-A045-D7D27D5FE454}">
      <dgm:prSet/>
      <dgm:spPr/>
      <dgm:t>
        <a:bodyPr/>
        <a:lstStyle/>
        <a:p>
          <a:endParaRPr lang="en-US"/>
        </a:p>
      </dgm:t>
    </dgm:pt>
    <dgm:pt modelId="{FFCBC91D-FDEC-224E-88E8-4ED21BB8E159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75000"/>
                </a:schemeClr>
              </a:solidFill>
            </a:rPr>
            <a:t>Step 3</a:t>
          </a:r>
        </a:p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Estimate standard errors using bootstrap or sandwich estimator</a:t>
          </a:r>
        </a:p>
      </dgm:t>
    </dgm:pt>
    <dgm:pt modelId="{DCCF3076-8003-AF45-9A3B-42ACD9D77710}" type="parTrans" cxnId="{C1A8405F-548C-7E41-B7CB-C6EBCDF0C1E4}">
      <dgm:prSet/>
      <dgm:spPr/>
      <dgm:t>
        <a:bodyPr/>
        <a:lstStyle/>
        <a:p>
          <a:endParaRPr lang="en-US"/>
        </a:p>
      </dgm:t>
    </dgm:pt>
    <dgm:pt modelId="{FE2F6C7A-AFF4-2749-9A6E-B334DEC20049}" type="sibTrans" cxnId="{C1A8405F-548C-7E41-B7CB-C6EBCDF0C1E4}">
      <dgm:prSet/>
      <dgm:spPr/>
      <dgm:t>
        <a:bodyPr/>
        <a:lstStyle/>
        <a:p>
          <a:endParaRPr lang="en-US"/>
        </a:p>
      </dgm:t>
    </dgm:pt>
    <dgm:pt modelId="{115718AA-619A-1240-A1F2-FD9BD242BA5F}" type="pres">
      <dgm:prSet presAssocID="{08DDA184-F61C-AB4D-B747-5FDDBE988F4E}" presName="CompostProcess" presStyleCnt="0">
        <dgm:presLayoutVars>
          <dgm:dir/>
          <dgm:resizeHandles val="exact"/>
        </dgm:presLayoutVars>
      </dgm:prSet>
      <dgm:spPr/>
    </dgm:pt>
    <dgm:pt modelId="{04AA8BC3-E610-7549-BDB8-FF12963AA35F}" type="pres">
      <dgm:prSet presAssocID="{08DDA184-F61C-AB4D-B747-5FDDBE988F4E}" presName="arrow" presStyleLbl="bgShp" presStyleIdx="0" presStyleCnt="1"/>
      <dgm:spPr>
        <a:solidFill>
          <a:srgbClr val="FF9300">
            <a:alpha val="33991"/>
          </a:srgbClr>
        </a:solidFill>
      </dgm:spPr>
    </dgm:pt>
    <dgm:pt modelId="{C9DF4332-0394-D242-8FA7-9012C0636874}" type="pres">
      <dgm:prSet presAssocID="{08DDA184-F61C-AB4D-B747-5FDDBE988F4E}" presName="linearProcess" presStyleCnt="0"/>
      <dgm:spPr/>
    </dgm:pt>
    <dgm:pt modelId="{F5117614-8C57-FA42-B6D2-85F0CEB2D848}" type="pres">
      <dgm:prSet presAssocID="{9E8D19AB-1AA4-9646-8737-32E0784DABD7}" presName="textNode" presStyleLbl="node1" presStyleIdx="0" presStyleCnt="3">
        <dgm:presLayoutVars>
          <dgm:bulletEnabled val="1"/>
        </dgm:presLayoutVars>
      </dgm:prSet>
      <dgm:spPr/>
    </dgm:pt>
    <dgm:pt modelId="{32A90F9E-B80A-374B-A6BE-30A2C1A980F4}" type="pres">
      <dgm:prSet presAssocID="{837C1D90-20C6-8647-8DF7-450D05A5A6D5}" presName="sibTrans" presStyleCnt="0"/>
      <dgm:spPr/>
    </dgm:pt>
    <dgm:pt modelId="{5FC15EF7-A71C-1C45-9DE5-2840C96ABD64}" type="pres">
      <dgm:prSet presAssocID="{6FB63087-817E-2A47-ADC8-A7B32B53171B}" presName="textNode" presStyleLbl="node1" presStyleIdx="1" presStyleCnt="3">
        <dgm:presLayoutVars>
          <dgm:bulletEnabled val="1"/>
        </dgm:presLayoutVars>
      </dgm:prSet>
      <dgm:spPr/>
    </dgm:pt>
    <dgm:pt modelId="{27EE2A9A-4058-6E4A-95D3-D9F9A688AF07}" type="pres">
      <dgm:prSet presAssocID="{74A24398-7045-CB4A-B153-610343B68BEC}" presName="sibTrans" presStyleCnt="0"/>
      <dgm:spPr/>
    </dgm:pt>
    <dgm:pt modelId="{D35BDA2C-7F35-CC49-B067-A80FBD1957C0}" type="pres">
      <dgm:prSet presAssocID="{FFCBC91D-FDEC-224E-88E8-4ED21BB8E15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CAC6E25-3A53-1540-A6FF-334AA2049804}" type="presOf" srcId="{9E8D19AB-1AA4-9646-8737-32E0784DABD7}" destId="{F5117614-8C57-FA42-B6D2-85F0CEB2D848}" srcOrd="0" destOrd="0" presId="urn:microsoft.com/office/officeart/2005/8/layout/hProcess9"/>
    <dgm:cxn modelId="{48477235-16FA-DC4B-A045-D7D27D5FE454}" srcId="{08DDA184-F61C-AB4D-B747-5FDDBE988F4E}" destId="{6FB63087-817E-2A47-ADC8-A7B32B53171B}" srcOrd="1" destOrd="0" parTransId="{C029D5B9-4E59-134E-8E17-FE8E0745FB14}" sibTransId="{74A24398-7045-CB4A-B153-610343B68BEC}"/>
    <dgm:cxn modelId="{3135A94D-DBA7-E048-A2ED-B1148A8FBEF3}" type="presOf" srcId="{08DDA184-F61C-AB4D-B747-5FDDBE988F4E}" destId="{115718AA-619A-1240-A1F2-FD9BD242BA5F}" srcOrd="0" destOrd="0" presId="urn:microsoft.com/office/officeart/2005/8/layout/hProcess9"/>
    <dgm:cxn modelId="{C1A8405F-548C-7E41-B7CB-C6EBCDF0C1E4}" srcId="{08DDA184-F61C-AB4D-B747-5FDDBE988F4E}" destId="{FFCBC91D-FDEC-224E-88E8-4ED21BB8E159}" srcOrd="2" destOrd="0" parTransId="{DCCF3076-8003-AF45-9A3B-42ACD9D77710}" sibTransId="{FE2F6C7A-AFF4-2749-9A6E-B334DEC20049}"/>
    <dgm:cxn modelId="{0B374564-1CEE-674C-AEBE-0BF85D801DD2}" srcId="{08DDA184-F61C-AB4D-B747-5FDDBE988F4E}" destId="{9E8D19AB-1AA4-9646-8737-32E0784DABD7}" srcOrd="0" destOrd="0" parTransId="{519D4CB2-B1E9-C648-A5E0-E8A507133762}" sibTransId="{837C1D90-20C6-8647-8DF7-450D05A5A6D5}"/>
    <dgm:cxn modelId="{FAE74383-C657-B840-BEAD-A22EA9818DE2}" type="presOf" srcId="{FFCBC91D-FDEC-224E-88E8-4ED21BB8E159}" destId="{D35BDA2C-7F35-CC49-B067-A80FBD1957C0}" srcOrd="0" destOrd="0" presId="urn:microsoft.com/office/officeart/2005/8/layout/hProcess9"/>
    <dgm:cxn modelId="{8AE01BFA-FBF6-AE4B-83FB-2C5655B812D2}" type="presOf" srcId="{6FB63087-817E-2A47-ADC8-A7B32B53171B}" destId="{5FC15EF7-A71C-1C45-9DE5-2840C96ABD64}" srcOrd="0" destOrd="0" presId="urn:microsoft.com/office/officeart/2005/8/layout/hProcess9"/>
    <dgm:cxn modelId="{FBC12DFA-517D-2B4A-BC11-3EFA61F06004}" type="presParOf" srcId="{115718AA-619A-1240-A1F2-FD9BD242BA5F}" destId="{04AA8BC3-E610-7549-BDB8-FF12963AA35F}" srcOrd="0" destOrd="0" presId="urn:microsoft.com/office/officeart/2005/8/layout/hProcess9"/>
    <dgm:cxn modelId="{FFC00D92-BCE0-3848-BA15-D08E89AB2011}" type="presParOf" srcId="{115718AA-619A-1240-A1F2-FD9BD242BA5F}" destId="{C9DF4332-0394-D242-8FA7-9012C0636874}" srcOrd="1" destOrd="0" presId="urn:microsoft.com/office/officeart/2005/8/layout/hProcess9"/>
    <dgm:cxn modelId="{F59F95CD-5E6A-1A49-8162-E734AF70683B}" type="presParOf" srcId="{C9DF4332-0394-D242-8FA7-9012C0636874}" destId="{F5117614-8C57-FA42-B6D2-85F0CEB2D848}" srcOrd="0" destOrd="0" presId="urn:microsoft.com/office/officeart/2005/8/layout/hProcess9"/>
    <dgm:cxn modelId="{43B7BE8C-9ADE-984E-A280-05D0FACB40A5}" type="presParOf" srcId="{C9DF4332-0394-D242-8FA7-9012C0636874}" destId="{32A90F9E-B80A-374B-A6BE-30A2C1A980F4}" srcOrd="1" destOrd="0" presId="urn:microsoft.com/office/officeart/2005/8/layout/hProcess9"/>
    <dgm:cxn modelId="{0416FEEB-5822-E14F-B75D-1F53408B4B78}" type="presParOf" srcId="{C9DF4332-0394-D242-8FA7-9012C0636874}" destId="{5FC15EF7-A71C-1C45-9DE5-2840C96ABD64}" srcOrd="2" destOrd="0" presId="urn:microsoft.com/office/officeart/2005/8/layout/hProcess9"/>
    <dgm:cxn modelId="{B27AC57C-E599-724A-961E-7C044A3E77D0}" type="presParOf" srcId="{C9DF4332-0394-D242-8FA7-9012C0636874}" destId="{27EE2A9A-4058-6E4A-95D3-D9F9A688AF07}" srcOrd="3" destOrd="0" presId="urn:microsoft.com/office/officeart/2005/8/layout/hProcess9"/>
    <dgm:cxn modelId="{D3DC6253-FD1A-C347-9683-185CDC982845}" type="presParOf" srcId="{C9DF4332-0394-D242-8FA7-9012C0636874}" destId="{D35BDA2C-7F35-CC49-B067-A80FBD1957C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DDA184-F61C-AB4D-B747-5FDDBE988F4E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E8D19AB-1AA4-9646-8737-32E0784DABD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75000"/>
                </a:schemeClr>
              </a:solidFill>
            </a:rPr>
            <a:t>Step 1</a:t>
          </a:r>
        </a:p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Estimate the RIF in the unconditional outcome distribution</a:t>
          </a:r>
        </a:p>
      </dgm:t>
    </dgm:pt>
    <dgm:pt modelId="{519D4CB2-B1E9-C648-A5E0-E8A507133762}" type="parTrans" cxnId="{0B374564-1CEE-674C-AEBE-0BF85D801DD2}">
      <dgm:prSet/>
      <dgm:spPr/>
      <dgm:t>
        <a:bodyPr/>
        <a:lstStyle/>
        <a:p>
          <a:endParaRPr lang="en-US"/>
        </a:p>
      </dgm:t>
    </dgm:pt>
    <dgm:pt modelId="{837C1D90-20C6-8647-8DF7-450D05A5A6D5}" type="sibTrans" cxnId="{0B374564-1CEE-674C-AEBE-0BF85D801DD2}">
      <dgm:prSet/>
      <dgm:spPr/>
      <dgm:t>
        <a:bodyPr/>
        <a:lstStyle/>
        <a:p>
          <a:endParaRPr lang="en-US"/>
        </a:p>
      </dgm:t>
    </dgm:pt>
    <dgm:pt modelId="{6FB63087-817E-2A47-ADC8-A7B32B53171B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468C8A"/>
              </a:solidFill>
            </a:rPr>
            <a:t>Step 2</a:t>
          </a:r>
        </a:p>
        <a:p>
          <a:r>
            <a:rPr lang="en-US" dirty="0">
              <a:solidFill>
                <a:schemeClr val="tx1"/>
              </a:solidFill>
            </a:rPr>
            <a:t>Regress RIF on exposure + covariates</a:t>
          </a:r>
        </a:p>
      </dgm:t>
    </dgm:pt>
    <dgm:pt modelId="{C029D5B9-4E59-134E-8E17-FE8E0745FB14}" type="parTrans" cxnId="{48477235-16FA-DC4B-A045-D7D27D5FE454}">
      <dgm:prSet/>
      <dgm:spPr/>
      <dgm:t>
        <a:bodyPr/>
        <a:lstStyle/>
        <a:p>
          <a:endParaRPr lang="en-US"/>
        </a:p>
      </dgm:t>
    </dgm:pt>
    <dgm:pt modelId="{74A24398-7045-CB4A-B153-610343B68BEC}" type="sibTrans" cxnId="{48477235-16FA-DC4B-A045-D7D27D5FE454}">
      <dgm:prSet/>
      <dgm:spPr/>
      <dgm:t>
        <a:bodyPr/>
        <a:lstStyle/>
        <a:p>
          <a:endParaRPr lang="en-US"/>
        </a:p>
      </dgm:t>
    </dgm:pt>
    <dgm:pt modelId="{FFCBC91D-FDEC-224E-88E8-4ED21BB8E159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75000"/>
                </a:schemeClr>
              </a:solidFill>
            </a:rPr>
            <a:t>Step 3</a:t>
          </a:r>
        </a:p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Estimate standard errors using bootstrap or sandwich estimator</a:t>
          </a:r>
        </a:p>
      </dgm:t>
    </dgm:pt>
    <dgm:pt modelId="{DCCF3076-8003-AF45-9A3B-42ACD9D77710}" type="parTrans" cxnId="{C1A8405F-548C-7E41-B7CB-C6EBCDF0C1E4}">
      <dgm:prSet/>
      <dgm:spPr/>
      <dgm:t>
        <a:bodyPr/>
        <a:lstStyle/>
        <a:p>
          <a:endParaRPr lang="en-US"/>
        </a:p>
      </dgm:t>
    </dgm:pt>
    <dgm:pt modelId="{FE2F6C7A-AFF4-2749-9A6E-B334DEC20049}" type="sibTrans" cxnId="{C1A8405F-548C-7E41-B7CB-C6EBCDF0C1E4}">
      <dgm:prSet/>
      <dgm:spPr/>
      <dgm:t>
        <a:bodyPr/>
        <a:lstStyle/>
        <a:p>
          <a:endParaRPr lang="en-US"/>
        </a:p>
      </dgm:t>
    </dgm:pt>
    <dgm:pt modelId="{115718AA-619A-1240-A1F2-FD9BD242BA5F}" type="pres">
      <dgm:prSet presAssocID="{08DDA184-F61C-AB4D-B747-5FDDBE988F4E}" presName="CompostProcess" presStyleCnt="0">
        <dgm:presLayoutVars>
          <dgm:dir/>
          <dgm:resizeHandles val="exact"/>
        </dgm:presLayoutVars>
      </dgm:prSet>
      <dgm:spPr/>
    </dgm:pt>
    <dgm:pt modelId="{04AA8BC3-E610-7549-BDB8-FF12963AA35F}" type="pres">
      <dgm:prSet presAssocID="{08DDA184-F61C-AB4D-B747-5FDDBE988F4E}" presName="arrow" presStyleLbl="bgShp" presStyleIdx="0" presStyleCnt="1"/>
      <dgm:spPr>
        <a:solidFill>
          <a:srgbClr val="FF9300">
            <a:alpha val="33991"/>
          </a:srgbClr>
        </a:solidFill>
      </dgm:spPr>
    </dgm:pt>
    <dgm:pt modelId="{C9DF4332-0394-D242-8FA7-9012C0636874}" type="pres">
      <dgm:prSet presAssocID="{08DDA184-F61C-AB4D-B747-5FDDBE988F4E}" presName="linearProcess" presStyleCnt="0"/>
      <dgm:spPr/>
    </dgm:pt>
    <dgm:pt modelId="{F5117614-8C57-FA42-B6D2-85F0CEB2D848}" type="pres">
      <dgm:prSet presAssocID="{9E8D19AB-1AA4-9646-8737-32E0784DABD7}" presName="textNode" presStyleLbl="node1" presStyleIdx="0" presStyleCnt="3">
        <dgm:presLayoutVars>
          <dgm:bulletEnabled val="1"/>
        </dgm:presLayoutVars>
      </dgm:prSet>
      <dgm:spPr/>
    </dgm:pt>
    <dgm:pt modelId="{32A90F9E-B80A-374B-A6BE-30A2C1A980F4}" type="pres">
      <dgm:prSet presAssocID="{837C1D90-20C6-8647-8DF7-450D05A5A6D5}" presName="sibTrans" presStyleCnt="0"/>
      <dgm:spPr/>
    </dgm:pt>
    <dgm:pt modelId="{5FC15EF7-A71C-1C45-9DE5-2840C96ABD64}" type="pres">
      <dgm:prSet presAssocID="{6FB63087-817E-2A47-ADC8-A7B32B53171B}" presName="textNode" presStyleLbl="node1" presStyleIdx="1" presStyleCnt="3">
        <dgm:presLayoutVars>
          <dgm:bulletEnabled val="1"/>
        </dgm:presLayoutVars>
      </dgm:prSet>
      <dgm:spPr/>
    </dgm:pt>
    <dgm:pt modelId="{27EE2A9A-4058-6E4A-95D3-D9F9A688AF07}" type="pres">
      <dgm:prSet presAssocID="{74A24398-7045-CB4A-B153-610343B68BEC}" presName="sibTrans" presStyleCnt="0"/>
      <dgm:spPr/>
    </dgm:pt>
    <dgm:pt modelId="{D35BDA2C-7F35-CC49-B067-A80FBD1957C0}" type="pres">
      <dgm:prSet presAssocID="{FFCBC91D-FDEC-224E-88E8-4ED21BB8E15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CAC6E25-3A53-1540-A6FF-334AA2049804}" type="presOf" srcId="{9E8D19AB-1AA4-9646-8737-32E0784DABD7}" destId="{F5117614-8C57-FA42-B6D2-85F0CEB2D848}" srcOrd="0" destOrd="0" presId="urn:microsoft.com/office/officeart/2005/8/layout/hProcess9"/>
    <dgm:cxn modelId="{48477235-16FA-DC4B-A045-D7D27D5FE454}" srcId="{08DDA184-F61C-AB4D-B747-5FDDBE988F4E}" destId="{6FB63087-817E-2A47-ADC8-A7B32B53171B}" srcOrd="1" destOrd="0" parTransId="{C029D5B9-4E59-134E-8E17-FE8E0745FB14}" sibTransId="{74A24398-7045-CB4A-B153-610343B68BEC}"/>
    <dgm:cxn modelId="{3135A94D-DBA7-E048-A2ED-B1148A8FBEF3}" type="presOf" srcId="{08DDA184-F61C-AB4D-B747-5FDDBE988F4E}" destId="{115718AA-619A-1240-A1F2-FD9BD242BA5F}" srcOrd="0" destOrd="0" presId="urn:microsoft.com/office/officeart/2005/8/layout/hProcess9"/>
    <dgm:cxn modelId="{C1A8405F-548C-7E41-B7CB-C6EBCDF0C1E4}" srcId="{08DDA184-F61C-AB4D-B747-5FDDBE988F4E}" destId="{FFCBC91D-FDEC-224E-88E8-4ED21BB8E159}" srcOrd="2" destOrd="0" parTransId="{DCCF3076-8003-AF45-9A3B-42ACD9D77710}" sibTransId="{FE2F6C7A-AFF4-2749-9A6E-B334DEC20049}"/>
    <dgm:cxn modelId="{0B374564-1CEE-674C-AEBE-0BF85D801DD2}" srcId="{08DDA184-F61C-AB4D-B747-5FDDBE988F4E}" destId="{9E8D19AB-1AA4-9646-8737-32E0784DABD7}" srcOrd="0" destOrd="0" parTransId="{519D4CB2-B1E9-C648-A5E0-E8A507133762}" sibTransId="{837C1D90-20C6-8647-8DF7-450D05A5A6D5}"/>
    <dgm:cxn modelId="{FAE74383-C657-B840-BEAD-A22EA9818DE2}" type="presOf" srcId="{FFCBC91D-FDEC-224E-88E8-4ED21BB8E159}" destId="{D35BDA2C-7F35-CC49-B067-A80FBD1957C0}" srcOrd="0" destOrd="0" presId="urn:microsoft.com/office/officeart/2005/8/layout/hProcess9"/>
    <dgm:cxn modelId="{8AE01BFA-FBF6-AE4B-83FB-2C5655B812D2}" type="presOf" srcId="{6FB63087-817E-2A47-ADC8-A7B32B53171B}" destId="{5FC15EF7-A71C-1C45-9DE5-2840C96ABD64}" srcOrd="0" destOrd="0" presId="urn:microsoft.com/office/officeart/2005/8/layout/hProcess9"/>
    <dgm:cxn modelId="{FBC12DFA-517D-2B4A-BC11-3EFA61F06004}" type="presParOf" srcId="{115718AA-619A-1240-A1F2-FD9BD242BA5F}" destId="{04AA8BC3-E610-7549-BDB8-FF12963AA35F}" srcOrd="0" destOrd="0" presId="urn:microsoft.com/office/officeart/2005/8/layout/hProcess9"/>
    <dgm:cxn modelId="{FFC00D92-BCE0-3848-BA15-D08E89AB2011}" type="presParOf" srcId="{115718AA-619A-1240-A1F2-FD9BD242BA5F}" destId="{C9DF4332-0394-D242-8FA7-9012C0636874}" srcOrd="1" destOrd="0" presId="urn:microsoft.com/office/officeart/2005/8/layout/hProcess9"/>
    <dgm:cxn modelId="{F59F95CD-5E6A-1A49-8162-E734AF70683B}" type="presParOf" srcId="{C9DF4332-0394-D242-8FA7-9012C0636874}" destId="{F5117614-8C57-FA42-B6D2-85F0CEB2D848}" srcOrd="0" destOrd="0" presId="urn:microsoft.com/office/officeart/2005/8/layout/hProcess9"/>
    <dgm:cxn modelId="{43B7BE8C-9ADE-984E-A280-05D0FACB40A5}" type="presParOf" srcId="{C9DF4332-0394-D242-8FA7-9012C0636874}" destId="{32A90F9E-B80A-374B-A6BE-30A2C1A980F4}" srcOrd="1" destOrd="0" presId="urn:microsoft.com/office/officeart/2005/8/layout/hProcess9"/>
    <dgm:cxn modelId="{0416FEEB-5822-E14F-B75D-1F53408B4B78}" type="presParOf" srcId="{C9DF4332-0394-D242-8FA7-9012C0636874}" destId="{5FC15EF7-A71C-1C45-9DE5-2840C96ABD64}" srcOrd="2" destOrd="0" presId="urn:microsoft.com/office/officeart/2005/8/layout/hProcess9"/>
    <dgm:cxn modelId="{B27AC57C-E599-724A-961E-7C044A3E77D0}" type="presParOf" srcId="{C9DF4332-0394-D242-8FA7-9012C0636874}" destId="{27EE2A9A-4058-6E4A-95D3-D9F9A688AF07}" srcOrd="3" destOrd="0" presId="urn:microsoft.com/office/officeart/2005/8/layout/hProcess9"/>
    <dgm:cxn modelId="{D3DC6253-FD1A-C347-9683-185CDC982845}" type="presParOf" srcId="{C9DF4332-0394-D242-8FA7-9012C0636874}" destId="{D35BDA2C-7F35-CC49-B067-A80FBD1957C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DDA184-F61C-AB4D-B747-5FDDBE988F4E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9E8D19AB-1AA4-9646-8737-32E0784DABD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75000"/>
                </a:schemeClr>
              </a:solidFill>
            </a:rPr>
            <a:t>Step 1</a:t>
          </a:r>
        </a:p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Estimate the RIF in the unconditional outcome distribution</a:t>
          </a:r>
        </a:p>
      </dgm:t>
    </dgm:pt>
    <dgm:pt modelId="{519D4CB2-B1E9-C648-A5E0-E8A507133762}" type="parTrans" cxnId="{0B374564-1CEE-674C-AEBE-0BF85D801DD2}">
      <dgm:prSet/>
      <dgm:spPr/>
      <dgm:t>
        <a:bodyPr/>
        <a:lstStyle/>
        <a:p>
          <a:endParaRPr lang="en-US"/>
        </a:p>
      </dgm:t>
    </dgm:pt>
    <dgm:pt modelId="{837C1D90-20C6-8647-8DF7-450D05A5A6D5}" type="sibTrans" cxnId="{0B374564-1CEE-674C-AEBE-0BF85D801DD2}">
      <dgm:prSet/>
      <dgm:spPr/>
      <dgm:t>
        <a:bodyPr/>
        <a:lstStyle/>
        <a:p>
          <a:endParaRPr lang="en-US"/>
        </a:p>
      </dgm:t>
    </dgm:pt>
    <dgm:pt modelId="{6FB63087-817E-2A47-ADC8-A7B32B53171B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75000"/>
                </a:schemeClr>
              </a:solidFill>
            </a:rPr>
            <a:t>Step 2</a:t>
          </a:r>
        </a:p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Regress RIF on exposure + covariates</a:t>
          </a:r>
        </a:p>
      </dgm:t>
    </dgm:pt>
    <dgm:pt modelId="{C029D5B9-4E59-134E-8E17-FE8E0745FB14}" type="parTrans" cxnId="{48477235-16FA-DC4B-A045-D7D27D5FE454}">
      <dgm:prSet/>
      <dgm:spPr/>
      <dgm:t>
        <a:bodyPr/>
        <a:lstStyle/>
        <a:p>
          <a:endParaRPr lang="en-US"/>
        </a:p>
      </dgm:t>
    </dgm:pt>
    <dgm:pt modelId="{74A24398-7045-CB4A-B153-610343B68BEC}" type="sibTrans" cxnId="{48477235-16FA-DC4B-A045-D7D27D5FE454}">
      <dgm:prSet/>
      <dgm:spPr/>
      <dgm:t>
        <a:bodyPr/>
        <a:lstStyle/>
        <a:p>
          <a:endParaRPr lang="en-US"/>
        </a:p>
      </dgm:t>
    </dgm:pt>
    <dgm:pt modelId="{FFCBC91D-FDEC-224E-88E8-4ED21BB8E159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rgbClr val="468C8A"/>
              </a:solidFill>
            </a:rPr>
            <a:t>Step 3</a:t>
          </a:r>
        </a:p>
        <a:p>
          <a:r>
            <a:rPr lang="en-US" dirty="0">
              <a:solidFill>
                <a:schemeClr val="tx1"/>
              </a:solidFill>
            </a:rPr>
            <a:t>Estimate standard errors using bootstrap or sandwich estimator</a:t>
          </a:r>
        </a:p>
      </dgm:t>
    </dgm:pt>
    <dgm:pt modelId="{DCCF3076-8003-AF45-9A3B-42ACD9D77710}" type="parTrans" cxnId="{C1A8405F-548C-7E41-B7CB-C6EBCDF0C1E4}">
      <dgm:prSet/>
      <dgm:spPr/>
      <dgm:t>
        <a:bodyPr/>
        <a:lstStyle/>
        <a:p>
          <a:endParaRPr lang="en-US"/>
        </a:p>
      </dgm:t>
    </dgm:pt>
    <dgm:pt modelId="{FE2F6C7A-AFF4-2749-9A6E-B334DEC20049}" type="sibTrans" cxnId="{C1A8405F-548C-7E41-B7CB-C6EBCDF0C1E4}">
      <dgm:prSet/>
      <dgm:spPr/>
      <dgm:t>
        <a:bodyPr/>
        <a:lstStyle/>
        <a:p>
          <a:endParaRPr lang="en-US"/>
        </a:p>
      </dgm:t>
    </dgm:pt>
    <dgm:pt modelId="{115718AA-619A-1240-A1F2-FD9BD242BA5F}" type="pres">
      <dgm:prSet presAssocID="{08DDA184-F61C-AB4D-B747-5FDDBE988F4E}" presName="CompostProcess" presStyleCnt="0">
        <dgm:presLayoutVars>
          <dgm:dir/>
          <dgm:resizeHandles val="exact"/>
        </dgm:presLayoutVars>
      </dgm:prSet>
      <dgm:spPr/>
    </dgm:pt>
    <dgm:pt modelId="{04AA8BC3-E610-7549-BDB8-FF12963AA35F}" type="pres">
      <dgm:prSet presAssocID="{08DDA184-F61C-AB4D-B747-5FDDBE988F4E}" presName="arrow" presStyleLbl="bgShp" presStyleIdx="0" presStyleCnt="1"/>
      <dgm:spPr>
        <a:solidFill>
          <a:srgbClr val="FF9300">
            <a:alpha val="33991"/>
          </a:srgbClr>
        </a:solidFill>
      </dgm:spPr>
    </dgm:pt>
    <dgm:pt modelId="{C9DF4332-0394-D242-8FA7-9012C0636874}" type="pres">
      <dgm:prSet presAssocID="{08DDA184-F61C-AB4D-B747-5FDDBE988F4E}" presName="linearProcess" presStyleCnt="0"/>
      <dgm:spPr/>
    </dgm:pt>
    <dgm:pt modelId="{F5117614-8C57-FA42-B6D2-85F0CEB2D848}" type="pres">
      <dgm:prSet presAssocID="{9E8D19AB-1AA4-9646-8737-32E0784DABD7}" presName="textNode" presStyleLbl="node1" presStyleIdx="0" presStyleCnt="3">
        <dgm:presLayoutVars>
          <dgm:bulletEnabled val="1"/>
        </dgm:presLayoutVars>
      </dgm:prSet>
      <dgm:spPr/>
    </dgm:pt>
    <dgm:pt modelId="{32A90F9E-B80A-374B-A6BE-30A2C1A980F4}" type="pres">
      <dgm:prSet presAssocID="{837C1D90-20C6-8647-8DF7-450D05A5A6D5}" presName="sibTrans" presStyleCnt="0"/>
      <dgm:spPr/>
    </dgm:pt>
    <dgm:pt modelId="{5FC15EF7-A71C-1C45-9DE5-2840C96ABD64}" type="pres">
      <dgm:prSet presAssocID="{6FB63087-817E-2A47-ADC8-A7B32B53171B}" presName="textNode" presStyleLbl="node1" presStyleIdx="1" presStyleCnt="3">
        <dgm:presLayoutVars>
          <dgm:bulletEnabled val="1"/>
        </dgm:presLayoutVars>
      </dgm:prSet>
      <dgm:spPr/>
    </dgm:pt>
    <dgm:pt modelId="{27EE2A9A-4058-6E4A-95D3-D9F9A688AF07}" type="pres">
      <dgm:prSet presAssocID="{74A24398-7045-CB4A-B153-610343B68BEC}" presName="sibTrans" presStyleCnt="0"/>
      <dgm:spPr/>
    </dgm:pt>
    <dgm:pt modelId="{D35BDA2C-7F35-CC49-B067-A80FBD1957C0}" type="pres">
      <dgm:prSet presAssocID="{FFCBC91D-FDEC-224E-88E8-4ED21BB8E15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CAC6E25-3A53-1540-A6FF-334AA2049804}" type="presOf" srcId="{9E8D19AB-1AA4-9646-8737-32E0784DABD7}" destId="{F5117614-8C57-FA42-B6D2-85F0CEB2D848}" srcOrd="0" destOrd="0" presId="urn:microsoft.com/office/officeart/2005/8/layout/hProcess9"/>
    <dgm:cxn modelId="{48477235-16FA-DC4B-A045-D7D27D5FE454}" srcId="{08DDA184-F61C-AB4D-B747-5FDDBE988F4E}" destId="{6FB63087-817E-2A47-ADC8-A7B32B53171B}" srcOrd="1" destOrd="0" parTransId="{C029D5B9-4E59-134E-8E17-FE8E0745FB14}" sibTransId="{74A24398-7045-CB4A-B153-610343B68BEC}"/>
    <dgm:cxn modelId="{3135A94D-DBA7-E048-A2ED-B1148A8FBEF3}" type="presOf" srcId="{08DDA184-F61C-AB4D-B747-5FDDBE988F4E}" destId="{115718AA-619A-1240-A1F2-FD9BD242BA5F}" srcOrd="0" destOrd="0" presId="urn:microsoft.com/office/officeart/2005/8/layout/hProcess9"/>
    <dgm:cxn modelId="{C1A8405F-548C-7E41-B7CB-C6EBCDF0C1E4}" srcId="{08DDA184-F61C-AB4D-B747-5FDDBE988F4E}" destId="{FFCBC91D-FDEC-224E-88E8-4ED21BB8E159}" srcOrd="2" destOrd="0" parTransId="{DCCF3076-8003-AF45-9A3B-42ACD9D77710}" sibTransId="{FE2F6C7A-AFF4-2749-9A6E-B334DEC20049}"/>
    <dgm:cxn modelId="{0B374564-1CEE-674C-AEBE-0BF85D801DD2}" srcId="{08DDA184-F61C-AB4D-B747-5FDDBE988F4E}" destId="{9E8D19AB-1AA4-9646-8737-32E0784DABD7}" srcOrd="0" destOrd="0" parTransId="{519D4CB2-B1E9-C648-A5E0-E8A507133762}" sibTransId="{837C1D90-20C6-8647-8DF7-450D05A5A6D5}"/>
    <dgm:cxn modelId="{FAE74383-C657-B840-BEAD-A22EA9818DE2}" type="presOf" srcId="{FFCBC91D-FDEC-224E-88E8-4ED21BB8E159}" destId="{D35BDA2C-7F35-CC49-B067-A80FBD1957C0}" srcOrd="0" destOrd="0" presId="urn:microsoft.com/office/officeart/2005/8/layout/hProcess9"/>
    <dgm:cxn modelId="{8AE01BFA-FBF6-AE4B-83FB-2C5655B812D2}" type="presOf" srcId="{6FB63087-817E-2A47-ADC8-A7B32B53171B}" destId="{5FC15EF7-A71C-1C45-9DE5-2840C96ABD64}" srcOrd="0" destOrd="0" presId="urn:microsoft.com/office/officeart/2005/8/layout/hProcess9"/>
    <dgm:cxn modelId="{FBC12DFA-517D-2B4A-BC11-3EFA61F06004}" type="presParOf" srcId="{115718AA-619A-1240-A1F2-FD9BD242BA5F}" destId="{04AA8BC3-E610-7549-BDB8-FF12963AA35F}" srcOrd="0" destOrd="0" presId="urn:microsoft.com/office/officeart/2005/8/layout/hProcess9"/>
    <dgm:cxn modelId="{FFC00D92-BCE0-3848-BA15-D08E89AB2011}" type="presParOf" srcId="{115718AA-619A-1240-A1F2-FD9BD242BA5F}" destId="{C9DF4332-0394-D242-8FA7-9012C0636874}" srcOrd="1" destOrd="0" presId="urn:microsoft.com/office/officeart/2005/8/layout/hProcess9"/>
    <dgm:cxn modelId="{F59F95CD-5E6A-1A49-8162-E734AF70683B}" type="presParOf" srcId="{C9DF4332-0394-D242-8FA7-9012C0636874}" destId="{F5117614-8C57-FA42-B6D2-85F0CEB2D848}" srcOrd="0" destOrd="0" presId="urn:microsoft.com/office/officeart/2005/8/layout/hProcess9"/>
    <dgm:cxn modelId="{43B7BE8C-9ADE-984E-A280-05D0FACB40A5}" type="presParOf" srcId="{C9DF4332-0394-D242-8FA7-9012C0636874}" destId="{32A90F9E-B80A-374B-A6BE-30A2C1A980F4}" srcOrd="1" destOrd="0" presId="urn:microsoft.com/office/officeart/2005/8/layout/hProcess9"/>
    <dgm:cxn modelId="{0416FEEB-5822-E14F-B75D-1F53408B4B78}" type="presParOf" srcId="{C9DF4332-0394-D242-8FA7-9012C0636874}" destId="{5FC15EF7-A71C-1C45-9DE5-2840C96ABD64}" srcOrd="2" destOrd="0" presId="urn:microsoft.com/office/officeart/2005/8/layout/hProcess9"/>
    <dgm:cxn modelId="{B27AC57C-E599-724A-961E-7C044A3E77D0}" type="presParOf" srcId="{C9DF4332-0394-D242-8FA7-9012C0636874}" destId="{27EE2A9A-4058-6E4A-95D3-D9F9A688AF07}" srcOrd="3" destOrd="0" presId="urn:microsoft.com/office/officeart/2005/8/layout/hProcess9"/>
    <dgm:cxn modelId="{D3DC6253-FD1A-C347-9683-185CDC982845}" type="presParOf" srcId="{C9DF4332-0394-D242-8FA7-9012C0636874}" destId="{D35BDA2C-7F35-CC49-B067-A80FBD1957C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A8BC3-E610-7549-BDB8-FF12963AA35F}">
      <dsp:nvSpPr>
        <dsp:cNvPr id="0" name=""/>
        <dsp:cNvSpPr/>
      </dsp:nvSpPr>
      <dsp:spPr>
        <a:xfrm>
          <a:off x="720366" y="0"/>
          <a:ext cx="8164155" cy="5985185"/>
        </a:xfrm>
        <a:prstGeom prst="rightArrow">
          <a:avLst/>
        </a:prstGeom>
        <a:solidFill>
          <a:srgbClr val="FF9300">
            <a:alpha val="33991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17614-8C57-FA42-B6D2-85F0CEB2D848}">
      <dsp:nvSpPr>
        <dsp:cNvPr id="0" name=""/>
        <dsp:cNvSpPr/>
      </dsp:nvSpPr>
      <dsp:spPr>
        <a:xfrm>
          <a:off x="1031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468C8A"/>
              </a:solidFill>
            </a:rPr>
            <a:t>Step 1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Estimate the RIF in the unconditional outcome distribution</a:t>
          </a:r>
        </a:p>
      </dsp:txBody>
      <dsp:txXfrm>
        <a:off x="127186" y="1912424"/>
        <a:ext cx="2857835" cy="2160336"/>
      </dsp:txXfrm>
    </dsp:sp>
    <dsp:sp modelId="{5FC15EF7-A71C-1C45-9DE5-2840C96ABD64}">
      <dsp:nvSpPr>
        <dsp:cNvPr id="0" name=""/>
        <dsp:cNvSpPr/>
      </dsp:nvSpPr>
      <dsp:spPr>
        <a:xfrm>
          <a:off x="325665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468C8A"/>
              </a:solidFill>
            </a:rPr>
            <a:t>Step 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Regress RIF on exposure + covariates</a:t>
          </a:r>
        </a:p>
      </dsp:txBody>
      <dsp:txXfrm>
        <a:off x="3373526" y="1912424"/>
        <a:ext cx="2857835" cy="2160336"/>
      </dsp:txXfrm>
    </dsp:sp>
    <dsp:sp modelId="{D35BDA2C-7F35-CC49-B067-A80FBD1957C0}">
      <dsp:nvSpPr>
        <dsp:cNvPr id="0" name=""/>
        <dsp:cNvSpPr/>
      </dsp:nvSpPr>
      <dsp:spPr>
        <a:xfrm>
          <a:off x="650299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468C8A"/>
              </a:solidFill>
            </a:rPr>
            <a:t>Step 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Estimate standard errors using bootstrap or sandwich estimator</a:t>
          </a:r>
        </a:p>
      </dsp:txBody>
      <dsp:txXfrm>
        <a:off x="6619866" y="1912424"/>
        <a:ext cx="2857835" cy="21603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A8BC3-E610-7549-BDB8-FF12963AA35F}">
      <dsp:nvSpPr>
        <dsp:cNvPr id="0" name=""/>
        <dsp:cNvSpPr/>
      </dsp:nvSpPr>
      <dsp:spPr>
        <a:xfrm>
          <a:off x="720366" y="0"/>
          <a:ext cx="8164155" cy="5985185"/>
        </a:xfrm>
        <a:prstGeom prst="rightArrow">
          <a:avLst/>
        </a:prstGeom>
        <a:solidFill>
          <a:srgbClr val="FF9300">
            <a:alpha val="33991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17614-8C57-FA42-B6D2-85F0CEB2D848}">
      <dsp:nvSpPr>
        <dsp:cNvPr id="0" name=""/>
        <dsp:cNvSpPr/>
      </dsp:nvSpPr>
      <dsp:spPr>
        <a:xfrm>
          <a:off x="1031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468C8A"/>
              </a:solidFill>
            </a:rPr>
            <a:t>Step 1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Estimate the RIF in the unconditional outcome distribution</a:t>
          </a:r>
        </a:p>
      </dsp:txBody>
      <dsp:txXfrm>
        <a:off x="127186" y="1912424"/>
        <a:ext cx="2857835" cy="2160336"/>
      </dsp:txXfrm>
    </dsp:sp>
    <dsp:sp modelId="{5FC15EF7-A71C-1C45-9DE5-2840C96ABD64}">
      <dsp:nvSpPr>
        <dsp:cNvPr id="0" name=""/>
        <dsp:cNvSpPr/>
      </dsp:nvSpPr>
      <dsp:spPr>
        <a:xfrm>
          <a:off x="325665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75000"/>
                </a:schemeClr>
              </a:solidFill>
            </a:rPr>
            <a:t>Step 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Regress RIF on exposure + covariates</a:t>
          </a:r>
        </a:p>
      </dsp:txBody>
      <dsp:txXfrm>
        <a:off x="3373526" y="1912424"/>
        <a:ext cx="2857835" cy="2160336"/>
      </dsp:txXfrm>
    </dsp:sp>
    <dsp:sp modelId="{D35BDA2C-7F35-CC49-B067-A80FBD1957C0}">
      <dsp:nvSpPr>
        <dsp:cNvPr id="0" name=""/>
        <dsp:cNvSpPr/>
      </dsp:nvSpPr>
      <dsp:spPr>
        <a:xfrm>
          <a:off x="650299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75000"/>
                </a:schemeClr>
              </a:solidFill>
            </a:rPr>
            <a:t>Step 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Estimate standard errors using bootstrap or sandwich estimator</a:t>
          </a:r>
        </a:p>
      </dsp:txBody>
      <dsp:txXfrm>
        <a:off x="6619866" y="1912424"/>
        <a:ext cx="2857835" cy="2160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A8BC3-E610-7549-BDB8-FF12963AA35F}">
      <dsp:nvSpPr>
        <dsp:cNvPr id="0" name=""/>
        <dsp:cNvSpPr/>
      </dsp:nvSpPr>
      <dsp:spPr>
        <a:xfrm>
          <a:off x="720366" y="0"/>
          <a:ext cx="8164155" cy="5985185"/>
        </a:xfrm>
        <a:prstGeom prst="rightArrow">
          <a:avLst/>
        </a:prstGeom>
        <a:solidFill>
          <a:srgbClr val="FF9300">
            <a:alpha val="33991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17614-8C57-FA42-B6D2-85F0CEB2D848}">
      <dsp:nvSpPr>
        <dsp:cNvPr id="0" name=""/>
        <dsp:cNvSpPr/>
      </dsp:nvSpPr>
      <dsp:spPr>
        <a:xfrm>
          <a:off x="1031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75000"/>
                </a:schemeClr>
              </a:solidFill>
            </a:rPr>
            <a:t>Step 1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Estimate the RIF in the unconditional outcome distribution</a:t>
          </a:r>
        </a:p>
      </dsp:txBody>
      <dsp:txXfrm>
        <a:off x="127186" y="1912424"/>
        <a:ext cx="2857835" cy="2160336"/>
      </dsp:txXfrm>
    </dsp:sp>
    <dsp:sp modelId="{5FC15EF7-A71C-1C45-9DE5-2840C96ABD64}">
      <dsp:nvSpPr>
        <dsp:cNvPr id="0" name=""/>
        <dsp:cNvSpPr/>
      </dsp:nvSpPr>
      <dsp:spPr>
        <a:xfrm>
          <a:off x="325665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468C8A"/>
              </a:solidFill>
            </a:rPr>
            <a:t>Step 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Regress RIF on exposure + covariates</a:t>
          </a:r>
        </a:p>
      </dsp:txBody>
      <dsp:txXfrm>
        <a:off x="3373526" y="1912424"/>
        <a:ext cx="2857835" cy="2160336"/>
      </dsp:txXfrm>
    </dsp:sp>
    <dsp:sp modelId="{D35BDA2C-7F35-CC49-B067-A80FBD1957C0}">
      <dsp:nvSpPr>
        <dsp:cNvPr id="0" name=""/>
        <dsp:cNvSpPr/>
      </dsp:nvSpPr>
      <dsp:spPr>
        <a:xfrm>
          <a:off x="650299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75000"/>
                </a:schemeClr>
              </a:solidFill>
            </a:rPr>
            <a:t>Step 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Estimate standard errors using bootstrap or sandwich estimator</a:t>
          </a:r>
        </a:p>
      </dsp:txBody>
      <dsp:txXfrm>
        <a:off x="6619866" y="1912424"/>
        <a:ext cx="2857835" cy="2160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A8BC3-E610-7549-BDB8-FF12963AA35F}">
      <dsp:nvSpPr>
        <dsp:cNvPr id="0" name=""/>
        <dsp:cNvSpPr/>
      </dsp:nvSpPr>
      <dsp:spPr>
        <a:xfrm>
          <a:off x="720366" y="0"/>
          <a:ext cx="8164155" cy="5985185"/>
        </a:xfrm>
        <a:prstGeom prst="rightArrow">
          <a:avLst/>
        </a:prstGeom>
        <a:solidFill>
          <a:srgbClr val="FF9300">
            <a:alpha val="33991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17614-8C57-FA42-B6D2-85F0CEB2D848}">
      <dsp:nvSpPr>
        <dsp:cNvPr id="0" name=""/>
        <dsp:cNvSpPr/>
      </dsp:nvSpPr>
      <dsp:spPr>
        <a:xfrm>
          <a:off x="1031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75000"/>
                </a:schemeClr>
              </a:solidFill>
            </a:rPr>
            <a:t>Step 1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Estimate the RIF in the unconditional outcome distribution</a:t>
          </a:r>
        </a:p>
      </dsp:txBody>
      <dsp:txXfrm>
        <a:off x="127186" y="1912424"/>
        <a:ext cx="2857835" cy="2160336"/>
      </dsp:txXfrm>
    </dsp:sp>
    <dsp:sp modelId="{5FC15EF7-A71C-1C45-9DE5-2840C96ABD64}">
      <dsp:nvSpPr>
        <dsp:cNvPr id="0" name=""/>
        <dsp:cNvSpPr/>
      </dsp:nvSpPr>
      <dsp:spPr>
        <a:xfrm>
          <a:off x="325665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75000"/>
                </a:schemeClr>
              </a:solidFill>
            </a:rPr>
            <a:t>Step 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Regress RIF on exposure + covariates</a:t>
          </a:r>
        </a:p>
      </dsp:txBody>
      <dsp:txXfrm>
        <a:off x="3373526" y="1912424"/>
        <a:ext cx="2857835" cy="2160336"/>
      </dsp:txXfrm>
    </dsp:sp>
    <dsp:sp modelId="{D35BDA2C-7F35-CC49-B067-A80FBD1957C0}">
      <dsp:nvSpPr>
        <dsp:cNvPr id="0" name=""/>
        <dsp:cNvSpPr/>
      </dsp:nvSpPr>
      <dsp:spPr>
        <a:xfrm>
          <a:off x="6502997" y="1795555"/>
          <a:ext cx="3091573" cy="239407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468C8A"/>
              </a:solidFill>
            </a:rPr>
            <a:t>Step 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Estimate standard errors using bootstrap or sandwich estimator</a:t>
          </a:r>
        </a:p>
      </dsp:txBody>
      <dsp:txXfrm>
        <a:off x="6619866" y="1912424"/>
        <a:ext cx="2857835" cy="2160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02162-0D20-4CDF-ACCD-48AD610088E6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1637D-B411-49B1-8A49-CDD8C038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title of this slide is also the title of a 1992 commentary on Rose’s work. Link: https://www.ncbi.nlm.nih.gov/pmc/articles/PMC1884728/pdf/bmj00105-0011.pdf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45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17k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D649E-9048-4172-8AAF-E4BD7EDFBDAF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52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71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be 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1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Logistic,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7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Iterating on the </a:t>
            </a:r>
            <a:r>
              <a:rPr lang="en-US" dirty="0" err="1"/>
              <a:t>lhs</a:t>
            </a:r>
            <a:r>
              <a:rPr lang="en-US" dirty="0"/>
              <a:t> and taking the expectation of </a:t>
            </a:r>
            <a:r>
              <a:rPr lang="en-US" dirty="0" err="1"/>
              <a:t>rhs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23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Iterating on the </a:t>
            </a:r>
            <a:r>
              <a:rPr lang="en-US" dirty="0" err="1"/>
              <a:t>lhs</a:t>
            </a:r>
            <a:r>
              <a:rPr lang="en-US" dirty="0"/>
              <a:t> and taking the expectation of </a:t>
            </a:r>
            <a:r>
              <a:rPr lang="en-US" dirty="0" err="1"/>
              <a:t>rhs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38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OLS slide formula, mention that tails are unstable when density is 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73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8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1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0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3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4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9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Brackets + only systolic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1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9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Say our model is: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Error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Population regression line: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Here we assume that,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Minimize the sum of squared errors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But, we only have sample data</a:t>
                </a:r>
              </a:p>
              <a:p>
                <a:endParaRPr lang="en-US" dirty="0"/>
              </a:p>
              <a:p>
                <a:r>
                  <a:rPr lang="en-US" dirty="0"/>
                  <a:t>In our sample, </a:t>
                </a:r>
              </a:p>
              <a:p>
                <a:endParaRPr lang="en-US" dirty="0"/>
              </a:p>
              <a:p>
                <a:r>
                  <a:rPr lang="en-US" dirty="0"/>
                  <a:t>Residual ~ error</a:t>
                </a:r>
              </a:p>
              <a:p>
                <a:endParaRPr lang="en-US" dirty="0"/>
              </a:p>
              <a:p>
                <a:r>
                  <a:rPr lang="en-US" dirty="0"/>
                  <a:t>And we estimate the parameters of the regression line by minimizing the sum of squared residuals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Show solutions but not the derivation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Say our model is: </a:t>
                </a:r>
              </a:p>
              <a:p>
                <a:endParaRPr lang="en-US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𝑦_𝑖=𝛽_0+𝛽_1 𝑥_𝑖+𝜖_𝑖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Error</a:t>
                </a:r>
              </a:p>
              <a:p>
                <a:endParaRPr lang="en-US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𝜖_𝑖=𝑦_𝑖−𝛽_0−𝛽_1 𝑥_𝑖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Population regression line:</a:t>
                </a:r>
              </a:p>
              <a:p>
                <a:endParaRPr lang="en-US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𝐸[𝑌│𝑋]=𝛽_0+𝛽_1 𝑋</a:t>
                </a:r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Here we assume that,</a:t>
                </a:r>
              </a:p>
              <a:p>
                <a:endParaRPr lang="en-US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𝐸[𝜖│𝑋]=0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Minimize the sum of squared errors</a:t>
                </a:r>
              </a:p>
              <a:p>
                <a:endParaRPr lang="en-US" dirty="0"/>
              </a:p>
              <a:p>
                <a:r>
                  <a:rPr lang="en-US" i="0">
                    <a:latin typeface="Cambria Math" panose="02040503050406030204" pitchFamily="18" charset="0"/>
                  </a:rPr>
                  <a:t>min_⁡〖∑8_</a:t>
                </a:r>
                <a:r>
                  <a:rPr lang="en-US" b="0" i="0">
                    <a:latin typeface="Cambria Math" panose="02040503050406030204" pitchFamily="18" charset="0"/>
                  </a:rPr>
                  <a:t>𝑖▒𝜖_𝑖^2 ⇒min_(𝛽_0,𝛽_1 )⁡∑8_𝑖▒(𝑦_𝑖−𝛽_0−𝛽_1 𝑥_𝑖 )^2  〗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But, we only have sample data</a:t>
                </a:r>
              </a:p>
              <a:p>
                <a:endParaRPr lang="en-US" dirty="0"/>
              </a:p>
              <a:p>
                <a:r>
                  <a:rPr lang="en-US" dirty="0"/>
                  <a:t>In our sample, </a:t>
                </a:r>
              </a:p>
              <a:p>
                <a:endParaRPr lang="en-US" dirty="0"/>
              </a:p>
              <a:p>
                <a:r>
                  <a:rPr lang="en-US" dirty="0"/>
                  <a:t>Residual ~ error</a:t>
                </a:r>
              </a:p>
              <a:p>
                <a:endParaRPr lang="en-US" dirty="0"/>
              </a:p>
              <a:p>
                <a:r>
                  <a:rPr lang="en-US" dirty="0"/>
                  <a:t>And we estimate the parameters of the regression line by minimizing the sum of squared residuals</a:t>
                </a:r>
              </a:p>
              <a:p>
                <a:endParaRPr lang="en-US" dirty="0"/>
              </a:p>
              <a:p>
                <a:r>
                  <a:rPr lang="en-US" i="0">
                    <a:latin typeface="Cambria Math" panose="02040503050406030204" pitchFamily="18" charset="0"/>
                  </a:rPr>
                  <a:t>min_⁡〖∑24_(</a:t>
                </a:r>
                <a:r>
                  <a:rPr lang="en-US" b="0" i="0">
                    <a:latin typeface="Cambria Math" panose="02040503050406030204" pitchFamily="18" charset="0"/>
                  </a:rPr>
                  <a:t>𝑖=1)^𝑁▒(𝜖_𝑖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) ̂</a:t>
                </a:r>
                <a:r>
                  <a:rPr lang="en-US" b="0" i="0" dirty="0">
                    <a:latin typeface="Cambria Math" panose="02040503050406030204" pitchFamily="18" charset="0"/>
                  </a:rPr>
                  <a:t>^2</a:t>
                </a:r>
                <a:r>
                  <a:rPr lang="en-US" b="0" i="0">
                    <a:latin typeface="Cambria Math" panose="02040503050406030204" pitchFamily="18" charset="0"/>
                  </a:rPr>
                  <a:t> ⇒min_(𝛼_0,𝛼_1 )⁡∑24_(𝑖=1)^𝑁▒(𝑦_𝑖−𝛼_0−𝛼_1 𝑥_𝑖 )^2  〗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Show solutions but not the derivation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09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1: Homoskedasticity</a:t>
            </a:r>
          </a:p>
          <a:p>
            <a:endParaRPr lang="en-US" dirty="0"/>
          </a:p>
          <a:p>
            <a:r>
              <a:rPr lang="en-US" dirty="0"/>
              <a:t>Sigma^2/Var(X)  = standard error for alpha_1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Case 2: Heteroskedasticity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637D-B411-49B1-8A49-CDD8C038141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9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BED6-F09F-7870-0A54-1A71D4203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024BF-8B1F-580E-8F24-835C5BFD9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C6B6F-06DB-5199-727A-F71B904C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B239-36B5-4F7F-A225-A18DC98170F1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32594-14C3-9441-1439-A6612E6C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12B5A-99DE-0FD7-4901-37DB1F9B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3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129D-FCF1-0E4F-4E39-5B0EFE82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7ADC9-02CE-DAE2-E3A1-B71CDEB65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6DF7-016F-4331-04AE-0268A116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51814-17A3-43CA-84C2-6D918292DBFF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03053-E55A-2993-295B-4C4720B6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30ED9-81CE-0AA0-2432-D4F41B01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8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59A3D-70FE-9272-0008-22902DAC6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4043A-0FBF-DE41-0C9C-5D83C539B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85A79-220A-EC76-D87B-AC66BE95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7636-CEF9-43A8-9B5C-33C61FAF96D4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23498-B243-6676-A9C3-33000B57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B000-161F-22EF-E145-B11968EF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815D-29FE-CD11-AFBD-0165D23B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525FC-E10B-3DFE-FFAE-555D09F2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7502-9C6D-D672-8386-BF3A00AF7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644C5-D979-4E77-AC64-EB82B4D2CE73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B802-BC8E-AB04-2C12-A36EAC3F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FE65-9C57-2CB3-6548-8D6DC68F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AD0C-1805-A4F3-9E88-A2C477DF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ED995-7B31-0B71-7BAB-0568DFE29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9354F-893C-AB64-1707-D2F6F894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C9F6D-60A2-4C51-BE44-BA1F58B51D10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F4026-D004-38CE-C78D-C4A57EEB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D1611-5CC0-72E5-AE93-33D89F77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7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048C-2C23-9D86-3B1B-0F887B26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0622-C81A-2A6B-8C22-B1CACEDD6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476BC-DB2F-E115-CD22-6DFB13645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6FE0B-339E-A089-C458-087E9B0B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0152-2843-421D-AE34-65158F09C987}" type="datetime1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9D29-55C7-8AB6-41E8-B1C0CB35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FF94D-C7D8-732B-CB9B-F07EE4D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9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9AEF2-FE53-EBDF-2F01-41CAD36B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12572-8150-068B-D022-8FA6A3407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115B-0868-2812-711A-A0BB29F1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339F2-FA67-72AE-217F-BB6F0B518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0340E-E793-EAD9-6136-A2126A229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D8CFC0-6C70-DA1B-F5A0-D0BCC33B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8D8D-6DFF-4D9E-83E8-855FC65733AB}" type="datetime1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1AFFE-140F-0AB9-5A08-144EDA9B3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8F10A-0C04-36BF-5C33-BD1D64E25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1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378A-AFDB-2FA0-B992-3B9BB470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455E8-D85F-1031-63B2-C4E707548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B6F4-E21A-4643-BDE6-0C752ED48E30}" type="datetime1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C7D4A-B8DD-5756-3372-A2F859B3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07CA1-3785-A05B-0A91-3C07AB6E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3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3EB71-5E5D-E043-FA8D-0566D6BC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A272-9C8B-4450-A989-3A2E084F121A}" type="datetime1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13339-C786-6E77-1D18-E93090EA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283B-7B25-B3B7-3419-FFAB9A9B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8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E42D-175C-F8B7-8BD0-2D8EFE3D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689B-D352-E386-A3F6-CB4CA870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FDFB9-C8A3-38FD-DF54-C8D9015E7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4A4E7-5D97-5E03-0826-7A27B92E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D1E7-0FA9-43F1-9D8A-DF6D30A4FACD}" type="datetime1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E8009-8D1D-C401-EA3A-C44521C3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9987-9562-B014-8CA1-EEBDF261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44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C7BC-2154-B498-8796-E67D923A1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15E0F-3719-9CC1-C22A-D8E230097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4FFF3-E360-B4B7-2618-910CD85A4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CEFE9-911E-F582-FE2F-28B2741A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F35-0E8E-40EB-B5E1-377A2CFA4251}" type="datetime1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F53D7-1B53-B684-084E-1FED8024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0F2F3-F732-DDA2-4F28-4FC88D69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9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08BFF-63A5-59DA-6B1E-3CA10660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F3423-9C05-B636-1D3F-676E7042C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831CB-2FE9-94FF-493A-C84094ED0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1FDA3-7FE0-4911-8837-1D007CF64315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8F441-61B5-3830-FD60-E141E7A00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FF257-3637-D43D-7526-6D9CA8676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E00EF-AE84-4193-80D9-56955F3C2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ucl.ac.uk/economics/news/2017/nov/roger-koenker-appointed-honorary-professor-ucl-department-economics" TargetMode="External"/><Relationship Id="rId5" Type="http://schemas.openxmlformats.org/officeDocument/2006/relationships/image" Target="../media/image82.jpg"/><Relationship Id="rId4" Type="http://schemas.openxmlformats.org/officeDocument/2006/relationships/hyperlink" Target="https://gib.people.uic.edu/" TargetMode="Externa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3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s://economics.ubc.ca/profile/thomas-lemieux/" TargetMode="External"/><Relationship Id="rId3" Type="http://schemas.openxmlformats.org/officeDocument/2006/relationships/image" Target="../media/image109.jpg"/><Relationship Id="rId7" Type="http://schemas.openxmlformats.org/officeDocument/2006/relationships/hyperlink" Target="https://economics.ubc.ca/profile/nicole-fortin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bile.twitter.com/sergiopfirpo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10.jp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5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0.png"/><Relationship Id="rId4" Type="http://schemas.openxmlformats.org/officeDocument/2006/relationships/image" Target="../media/image11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edrxiv.org/content/10.1101/2023.05.02.23289415v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ncbi.nlm.nih.gov/pmc/articles/PMC1884728/pdf/bmj00105-0011.pdf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llianHebert/A-Primer-on-Quantile-Regression-for-Epidemiologists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23E5-5548-C064-69D8-21422C72C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6159"/>
            <a:ext cx="9144000" cy="27138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2494C"/>
                </a:solidFill>
              </a:rPr>
              <a:t>A Primer on Quantile Regression for Epidemiologists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1608F-5B4F-0A89-7C29-60041820B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4872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468C8A"/>
                </a:solidFill>
              </a:rPr>
              <a:t>Aayush Khadka, Jilly Hebert, Anusha M. Vable</a:t>
            </a:r>
          </a:p>
          <a:p>
            <a:endParaRPr lang="en-US" sz="900" dirty="0"/>
          </a:p>
          <a:p>
            <a:r>
              <a:rPr lang="en-US" sz="2200" dirty="0">
                <a:solidFill>
                  <a:srgbClr val="FF9300"/>
                </a:solidFill>
              </a:rPr>
              <a:t>Department of Family and Community Medicine</a:t>
            </a:r>
            <a:br>
              <a:rPr lang="en-US" sz="2200" dirty="0">
                <a:solidFill>
                  <a:srgbClr val="FF9300"/>
                </a:solidFill>
              </a:rPr>
            </a:br>
            <a:r>
              <a:rPr lang="en-US" sz="2200" dirty="0">
                <a:solidFill>
                  <a:srgbClr val="FF9300"/>
                </a:solidFill>
              </a:rPr>
              <a:t>University of California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550217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Terminology we use interchangeably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68C3-C37D-7DE4-186F-81BD6F87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551514-2DB4-51FF-3A85-2FDF20B2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51865"/>
              </p:ext>
            </p:extLst>
          </p:nvPr>
        </p:nvGraphicFramePr>
        <p:xfrm>
          <a:off x="838200" y="2514600"/>
          <a:ext cx="108813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0680">
                  <a:extLst>
                    <a:ext uri="{9D8B030D-6E8A-4147-A177-3AD203B41FA5}">
                      <a16:colId xmlns:a16="http://schemas.microsoft.com/office/drawing/2014/main" val="2632142030"/>
                    </a:ext>
                  </a:extLst>
                </a:gridCol>
                <a:gridCol w="5440680">
                  <a:extLst>
                    <a:ext uri="{9D8B030D-6E8A-4147-A177-3AD203B41FA5}">
                      <a16:colId xmlns:a16="http://schemas.microsoft.com/office/drawing/2014/main" val="19384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Marginal and unconditional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6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5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7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81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2365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804A-C6CB-3838-0DD1-8CEF78DE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Let’s talk about heteroskedasticity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0E73B-180D-218A-0E17-4EFF11AF6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a heteroskedastic world,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variance of the error term depends on the value of covariates included in the regression</a:t>
                </a:r>
              </a:p>
              <a:p>
                <a:pPr lvl="1"/>
                <a:r>
                  <a:rPr lang="en-US" dirty="0"/>
                  <a:t>That is, the errors are independent but not identically distributed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0E73B-180D-218A-0E17-4EFF11AF6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9BD7E-AAD0-C013-ECC0-7908010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AED7-1A9D-B13E-D830-F8702240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 heteroskedastic world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BD14-5644-57DE-53DC-F7894888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 descr="A picture containing text, screenshot, font, black and white&#10;&#10;Description automatically generated">
            <a:extLst>
              <a:ext uri="{FF2B5EF4-FFF2-40B4-BE49-F238E27FC236}">
                <a16:creationId xmlns:a16="http://schemas.microsoft.com/office/drawing/2014/main" id="{A1C3770A-C639-0F33-8659-2E260F03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FE652-C563-C8F2-9D18-DF1BD52326C3}"/>
              </a:ext>
            </a:extLst>
          </p:cNvPr>
          <p:cNvSpPr/>
          <p:nvPr/>
        </p:nvSpPr>
        <p:spPr>
          <a:xfrm>
            <a:off x="3996267" y="3262489"/>
            <a:ext cx="259644" cy="2517422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69E7B1-E7E2-0AE6-9297-72AD4AD66398}"/>
              </a:ext>
            </a:extLst>
          </p:cNvPr>
          <p:cNvSpPr/>
          <p:nvPr/>
        </p:nvSpPr>
        <p:spPr>
          <a:xfrm>
            <a:off x="6729589" y="2178757"/>
            <a:ext cx="259644" cy="3781776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3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35016-1391-1FA7-22D7-ED68E4E2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Robust standard errors 💪🏼💪🏾💪🏼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87949-D8D8-5D13-E882-7D8C4CEEC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Estimate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9300"/>
                        </a:solidFill>
                      </a:rPr>
                      <m:t>heteroskedasticity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93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9300"/>
                        </a:solidFill>
                      </a:rPr>
                      <m:t>robust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93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FF9300"/>
                        </a:solidFill>
                      </a:rPr>
                      <m:t>standard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FF93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FF9300"/>
                        </a:solidFill>
                      </a:rPr>
                      <m:t>errors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of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our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sample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linear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regression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coefficients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as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87949-D8D8-5D13-E882-7D8C4CEEC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144D8-2ACE-4D6D-BE2D-06EB84C1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A85EF2-5EBE-9AC8-39F7-53CB4FA2A096}"/>
              </a:ext>
            </a:extLst>
          </p:cNvPr>
          <p:cNvSpPr/>
          <p:nvPr/>
        </p:nvSpPr>
        <p:spPr>
          <a:xfrm rot="1800000">
            <a:off x="2706575" y="4719647"/>
            <a:ext cx="3022351" cy="555856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6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95BC-B86A-1276-26C3-C9CF680E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Robust standard errors 💪🏼💪🏾💪🏼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0EBA0-FE24-8E75-4EA8-91D0CE13D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residuals to estimate the variance-covariance matrix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Then we plug-and-chug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b="0" i="0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0EBA0-FE24-8E75-4EA8-91D0CE13D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5851"/>
              </a:xfrm>
              <a:blipFill>
                <a:blip r:embed="rId2"/>
                <a:stretch>
                  <a:fillRect l="-928" t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752C0-835B-7F42-C6E4-83597526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557-7665-3FBF-2A28-BA89B861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185"/>
            <a:ext cx="10515600" cy="95762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9300"/>
                </a:solidFill>
              </a:rPr>
              <a:t>Time for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F363-8119-BBFF-0772-D170B236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99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Linear regression approximates the CEF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Coefficients can be interpreted as the change in the slope of the CEF for a unit change in the exposure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Analytic solution exists to estimating linear regression coefficients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Violations of independent and identically distributed errors assumption can be accounted for in estimating standard errors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557-7665-3FBF-2A28-BA89B861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185"/>
            <a:ext cx="10515600" cy="95762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30-minute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F363-8119-BBFF-0772-D170B236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864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4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49C0-A595-3D69-2FBD-958A583A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Fighting the tyranny of </a:t>
            </a:r>
            <a:r>
              <a:rPr lang="en-US" sz="5400" b="1" i="1" dirty="0" err="1">
                <a:solidFill>
                  <a:schemeClr val="bg1"/>
                </a:solidFill>
              </a:rPr>
              <a:t>l’homme</a:t>
            </a:r>
            <a:r>
              <a:rPr lang="en-US" sz="5400" b="1" i="1" dirty="0">
                <a:solidFill>
                  <a:schemeClr val="bg1"/>
                </a:solidFill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</a:rPr>
              <a:t>moyen</a:t>
            </a:r>
            <a:endParaRPr lang="en-US" sz="5400" b="1" i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758A-D5BC-6631-D2D1-EBD3BABD2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i.e., a gentle introduction to conditional quantile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CE423-B0AD-4AA2-BE62-31045EEB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9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Learning aims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Conditional quantile regressions (CQR) and the conditional quantile function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Estimating coefficients and standard errors in CQR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Interpreting CQR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496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D30139-4540-8C6E-FEE1-BF7730DD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The CEF told us how the conditional mean of SBP changes as schooling increases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F8DCA0-B623-84B2-F72A-BE1862DC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109</a:t>
            </a:fld>
            <a:endParaRPr lang="en-US"/>
          </a:p>
        </p:txBody>
      </p:sp>
      <p:pic>
        <p:nvPicPr>
          <p:cNvPr id="3" name="Picture 2" descr="A picture containing text, diagram, line&#10;&#10;Description automatically generated">
            <a:extLst>
              <a:ext uri="{FF2B5EF4-FFF2-40B4-BE49-F238E27FC236}">
                <a16:creationId xmlns:a16="http://schemas.microsoft.com/office/drawing/2014/main" id="{A11B3FA3-D58E-5091-8B71-B5F7992A7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9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Terminology we use interchangeably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68C3-C37D-7DE4-186F-81BD6F87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551514-2DB4-51FF-3A85-2FDF20B2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07353"/>
              </p:ext>
            </p:extLst>
          </p:nvPr>
        </p:nvGraphicFramePr>
        <p:xfrm>
          <a:off x="838200" y="2514600"/>
          <a:ext cx="108813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0680">
                  <a:extLst>
                    <a:ext uri="{9D8B030D-6E8A-4147-A177-3AD203B41FA5}">
                      <a16:colId xmlns:a16="http://schemas.microsoft.com/office/drawing/2014/main" val="2632142030"/>
                    </a:ext>
                  </a:extLst>
                </a:gridCol>
                <a:gridCol w="5440680">
                  <a:extLst>
                    <a:ext uri="{9D8B030D-6E8A-4147-A177-3AD203B41FA5}">
                      <a16:colId xmlns:a16="http://schemas.microsoft.com/office/drawing/2014/main" val="19384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Marginal and unconditional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6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Means and 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5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7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81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6562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Imagine that we calculated the conditional median instead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0444-148B-2BB8-A7B9-73B2ED1F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110</a:t>
            </a:fld>
            <a:endParaRPr lang="en-US"/>
          </a:p>
        </p:txBody>
      </p:sp>
      <p:pic>
        <p:nvPicPr>
          <p:cNvPr id="9" name="Picture 8" descr="A picture containing text, screenshot, parallel, font&#10;&#10;Description automatically generated">
            <a:extLst>
              <a:ext uri="{FF2B5EF4-FFF2-40B4-BE49-F238E27FC236}">
                <a16:creationId xmlns:a16="http://schemas.microsoft.com/office/drawing/2014/main" id="{319395A2-44E8-0FB1-771F-D4FD245C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3809"/>
            <a:ext cx="7772400" cy="51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2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Conditional quantile function (CQF) at the 50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quantile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111</a:t>
            </a:fld>
            <a:endParaRPr lang="en-US"/>
          </a:p>
        </p:txBody>
      </p:sp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79C157A-4F11-A004-5094-A88DD937F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04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4120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The Conditional Quantile Function at the 50</a:t>
            </a:r>
            <a:r>
              <a:rPr lang="en-US" b="1" baseline="30000" dirty="0">
                <a:solidFill>
                  <a:srgbClr val="F2494C"/>
                </a:solidFill>
              </a:rPr>
              <a:t>th</a:t>
            </a:r>
            <a:r>
              <a:rPr lang="en-US" b="1" dirty="0">
                <a:solidFill>
                  <a:srgbClr val="F2494C"/>
                </a:solidFill>
              </a:rPr>
              <a:t> quantile tells us how the median of the conditional outcome distribution changes as we change values of conditioning variable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112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6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Now imagine that we calculated the conditional 75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quantile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40444-148B-2BB8-A7B9-73B2ED1F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113</a:t>
            </a:fld>
            <a:endParaRPr lang="en-US"/>
          </a:p>
        </p:txBody>
      </p:sp>
      <p:pic>
        <p:nvPicPr>
          <p:cNvPr id="7" name="Picture 6" descr="A red line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F8F06B99-D878-B994-70D9-DF715AA63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3809"/>
            <a:ext cx="7772400" cy="51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089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CQF at the 75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quantile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114</a:t>
            </a:fld>
            <a:endParaRPr lang="en-US"/>
          </a:p>
        </p:txBody>
      </p:sp>
      <p:pic>
        <p:nvPicPr>
          <p:cNvPr id="6" name="Picture 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566F53E6-995B-C1DB-4271-759503849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90688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908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All together!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115</a:t>
            </a:fld>
            <a:endParaRPr lang="en-US"/>
          </a:p>
        </p:txBody>
      </p:sp>
      <p:pic>
        <p:nvPicPr>
          <p:cNvPr id="7" name="Picture 6" descr="A picture containing text, diagram, line&#10;&#10;Description automatically generated">
            <a:extLst>
              <a:ext uri="{FF2B5EF4-FFF2-40B4-BE49-F238E27FC236}">
                <a16:creationId xmlns:a16="http://schemas.microsoft.com/office/drawing/2014/main" id="{E09FDE8B-DC56-41BC-7D13-AFC83DA1E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359DD-1994-70ED-BCA7-649D1ACB94C9}"/>
                  </a:ext>
                </a:extLst>
              </p:cNvPr>
              <p:cNvSpPr txBox="1"/>
              <p:nvPr/>
            </p:nvSpPr>
            <p:spPr>
              <a:xfrm>
                <a:off x="6724834" y="2732557"/>
                <a:ext cx="1589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𝑺𝑩𝑷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𝒔𝒄𝒉𝒍𝒚𝒓𝒔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359DD-1994-70ED-BCA7-649D1ACB9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34" y="2732557"/>
                <a:ext cx="1589103" cy="369332"/>
              </a:xfrm>
              <a:prstGeom prst="rect">
                <a:avLst/>
              </a:prstGeom>
              <a:blipFill>
                <a:blip r:embed="rId3"/>
                <a:stretch>
                  <a:fillRect r="-1800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4AF710-3A7C-874B-1CFD-2798B6F2385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37320" y="3101889"/>
            <a:ext cx="1882066" cy="1328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918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EB61D94-3F38-F9B7-AE0D-0DA4C37F6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65758"/>
            <a:ext cx="7772400" cy="5181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All together!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359DD-1994-70ED-BCA7-649D1ACB94C9}"/>
                  </a:ext>
                </a:extLst>
              </p:cNvPr>
              <p:cNvSpPr txBox="1"/>
              <p:nvPr/>
            </p:nvSpPr>
            <p:spPr>
              <a:xfrm>
                <a:off x="6724834" y="2732557"/>
                <a:ext cx="1589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𝑺𝑩𝑷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𝒔𝒄𝒉𝒍𝒚𝒓𝒔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468C8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359DD-1994-70ED-BCA7-649D1ACB9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34" y="2732557"/>
                <a:ext cx="1589103" cy="369332"/>
              </a:xfrm>
              <a:prstGeom prst="rect">
                <a:avLst/>
              </a:prstGeom>
              <a:blipFill>
                <a:blip r:embed="rId3"/>
                <a:stretch>
                  <a:fillRect l="-766" r="-2796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4AF710-3A7C-874B-1CFD-2798B6F2385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28443" y="3101889"/>
            <a:ext cx="1890943" cy="1434600"/>
          </a:xfrm>
          <a:prstGeom prst="straightConnector1">
            <a:avLst/>
          </a:prstGeom>
          <a:ln w="28575">
            <a:solidFill>
              <a:srgbClr val="468C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7467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E023F8A-045A-A8C0-7F2D-349C4C8DF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All together!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359DD-1994-70ED-BCA7-649D1ACB94C9}"/>
                  </a:ext>
                </a:extLst>
              </p:cNvPr>
              <p:cNvSpPr txBox="1"/>
              <p:nvPr/>
            </p:nvSpPr>
            <p:spPr>
              <a:xfrm>
                <a:off x="6724834" y="2732557"/>
                <a:ext cx="1589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𝟕𝟓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𝑺𝑩𝑷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𝒔𝒄𝒉𝒍𝒚𝒓𝒔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2494C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359DD-1994-70ED-BCA7-649D1ACB9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34" y="2732557"/>
                <a:ext cx="1589103" cy="369332"/>
              </a:xfrm>
              <a:prstGeom prst="rect">
                <a:avLst/>
              </a:prstGeom>
              <a:blipFill>
                <a:blip r:embed="rId3"/>
                <a:stretch>
                  <a:fillRect l="-766" r="-3410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4AF710-3A7C-874B-1CFD-2798B6F2385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29779" y="3101889"/>
            <a:ext cx="1189607" cy="1160755"/>
          </a:xfrm>
          <a:prstGeom prst="straightConnector1">
            <a:avLst/>
          </a:prstGeom>
          <a:ln w="28575">
            <a:solidFill>
              <a:srgbClr val="F249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2955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7031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Just as linear regression models the conditional expectation function, conditional quantile regression models the conditional quantile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118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324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CCED391-EB63-209C-599A-8C52A8B3D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𝑺𝑩𝑷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𝒔𝒄𝒉𝒍𝒚𝒓𝒔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𝒔𝒄𝒉𝒍𝒚𝒓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468C8A"/>
                  </a:solidFill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CCED391-EB63-209C-599A-8C52A8B3D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119</a:t>
            </a:fld>
            <a:endParaRPr lang="en-US"/>
          </a:p>
        </p:txBody>
      </p:sp>
      <p:pic>
        <p:nvPicPr>
          <p:cNvPr id="14" name="Picture 13" descr="A picture containing text, diagram, line&#10;&#10;Description automatically generated">
            <a:extLst>
              <a:ext uri="{FF2B5EF4-FFF2-40B4-BE49-F238E27FC236}">
                <a16:creationId xmlns:a16="http://schemas.microsoft.com/office/drawing/2014/main" id="{68D7D92B-1524-4DEA-BCE7-FAC621FC1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F06290-AA27-129E-5BBA-4E87897DA041}"/>
              </a:ext>
            </a:extLst>
          </p:cNvPr>
          <p:cNvSpPr/>
          <p:nvPr/>
        </p:nvSpPr>
        <p:spPr>
          <a:xfrm>
            <a:off x="7500026" y="632977"/>
            <a:ext cx="969932" cy="822960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823047-3FE0-DC50-ADBD-21EEA2DE4D10}"/>
              </a:ext>
            </a:extLst>
          </p:cNvPr>
          <p:cNvCxnSpPr>
            <a:cxnSpLocks/>
          </p:cNvCxnSpPr>
          <p:nvPr/>
        </p:nvCxnSpPr>
        <p:spPr>
          <a:xfrm flipH="1">
            <a:off x="6021421" y="1455938"/>
            <a:ext cx="1909153" cy="3145245"/>
          </a:xfrm>
          <a:prstGeom prst="straightConnector1">
            <a:avLst/>
          </a:prstGeom>
          <a:ln w="5715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47574-B1C2-9D10-9282-E33DEBE5DC2D}"/>
              </a:ext>
            </a:extLst>
          </p:cNvPr>
          <p:cNvSpPr/>
          <p:nvPr/>
        </p:nvSpPr>
        <p:spPr>
          <a:xfrm>
            <a:off x="2033081" y="630314"/>
            <a:ext cx="3622140" cy="825623"/>
          </a:xfrm>
          <a:prstGeom prst="rect">
            <a:avLst/>
          </a:prstGeom>
          <a:noFill/>
          <a:ln w="57150">
            <a:solidFill>
              <a:srgbClr val="468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559077-A715-0ED3-FE1C-8B1C85F4E73D}"/>
              </a:ext>
            </a:extLst>
          </p:cNvPr>
          <p:cNvCxnSpPr>
            <a:cxnSpLocks/>
          </p:cNvCxnSpPr>
          <p:nvPr/>
        </p:nvCxnSpPr>
        <p:spPr>
          <a:xfrm>
            <a:off x="3652936" y="1455938"/>
            <a:ext cx="1103420" cy="3009530"/>
          </a:xfrm>
          <a:prstGeom prst="straightConnector1">
            <a:avLst/>
          </a:prstGeom>
          <a:ln w="57150">
            <a:solidFill>
              <a:srgbClr val="468C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2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Terminology we use interchangeably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68C3-C37D-7DE4-186F-81BD6F87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551514-2DB4-51FF-3A85-2FDF20B2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3044"/>
              </p:ext>
            </p:extLst>
          </p:nvPr>
        </p:nvGraphicFramePr>
        <p:xfrm>
          <a:off x="838200" y="2514600"/>
          <a:ext cx="108813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0680">
                  <a:extLst>
                    <a:ext uri="{9D8B030D-6E8A-4147-A177-3AD203B41FA5}">
                      <a16:colId xmlns:a16="http://schemas.microsoft.com/office/drawing/2014/main" val="2632142030"/>
                    </a:ext>
                  </a:extLst>
                </a:gridCol>
                <a:gridCol w="5440680">
                  <a:extLst>
                    <a:ext uri="{9D8B030D-6E8A-4147-A177-3AD203B41FA5}">
                      <a16:colId xmlns:a16="http://schemas.microsoft.com/office/drawing/2014/main" val="19384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Marginal and unconditional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6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Means and 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5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/>
                        <a:t>Scale, spread, and variance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7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81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9207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CD7AF320-94CE-87DA-4C7C-9EF216C2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CCED391-EB63-209C-599A-8C52A8B3D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𝟕𝟓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𝑺𝑩𝑷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𝒔𝒄𝒉𝒍𝒚𝒓𝒔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𝟕𝟓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𝟕𝟓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𝒔𝒄𝒉𝒍𝒚𝒓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468C8A"/>
                  </a:solidFill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CCED391-EB63-209C-599A-8C52A8B3D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F06290-AA27-129E-5BBA-4E87897DA041}"/>
              </a:ext>
            </a:extLst>
          </p:cNvPr>
          <p:cNvSpPr/>
          <p:nvPr/>
        </p:nvSpPr>
        <p:spPr>
          <a:xfrm>
            <a:off x="7566364" y="632977"/>
            <a:ext cx="1217713" cy="822960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823047-3FE0-DC50-ADBD-21EEA2DE4D10}"/>
              </a:ext>
            </a:extLst>
          </p:cNvPr>
          <p:cNvCxnSpPr>
            <a:cxnSpLocks/>
          </p:cNvCxnSpPr>
          <p:nvPr/>
        </p:nvCxnSpPr>
        <p:spPr>
          <a:xfrm flipH="1">
            <a:off x="5525311" y="1455938"/>
            <a:ext cx="2599818" cy="2785322"/>
          </a:xfrm>
          <a:prstGeom prst="straightConnector1">
            <a:avLst/>
          </a:prstGeom>
          <a:ln w="5715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47574-B1C2-9D10-9282-E33DEBE5DC2D}"/>
              </a:ext>
            </a:extLst>
          </p:cNvPr>
          <p:cNvSpPr/>
          <p:nvPr/>
        </p:nvSpPr>
        <p:spPr>
          <a:xfrm>
            <a:off x="1809345" y="630314"/>
            <a:ext cx="3715966" cy="825623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559077-A715-0ED3-FE1C-8B1C85F4E73D}"/>
              </a:ext>
            </a:extLst>
          </p:cNvPr>
          <p:cNvCxnSpPr>
            <a:cxnSpLocks/>
          </p:cNvCxnSpPr>
          <p:nvPr/>
        </p:nvCxnSpPr>
        <p:spPr>
          <a:xfrm>
            <a:off x="3575112" y="1455938"/>
            <a:ext cx="1254340" cy="2654423"/>
          </a:xfrm>
          <a:prstGeom prst="straightConnector1">
            <a:avLst/>
          </a:prstGeom>
          <a:ln w="57150">
            <a:solidFill>
              <a:srgbClr val="F249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E1804430-AAC0-6BE7-183C-93AD1FE9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CCED391-EB63-209C-599A-8C52A8B3D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𝑺𝑩𝑷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𝒔𝒄𝒉𝒍𝒚𝒓𝒔</m:t>
                      </m:r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𝒔𝒄𝒉𝒍𝒚𝒓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468C8A"/>
                  </a:solidFill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CCED391-EB63-209C-599A-8C52A8B3D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121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F06290-AA27-129E-5BBA-4E87897DA041}"/>
              </a:ext>
            </a:extLst>
          </p:cNvPr>
          <p:cNvSpPr/>
          <p:nvPr/>
        </p:nvSpPr>
        <p:spPr>
          <a:xfrm>
            <a:off x="7581812" y="632977"/>
            <a:ext cx="1182809" cy="822960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823047-3FE0-DC50-ADBD-21EEA2DE4D10}"/>
              </a:ext>
            </a:extLst>
          </p:cNvPr>
          <p:cNvCxnSpPr>
            <a:cxnSpLocks/>
          </p:cNvCxnSpPr>
          <p:nvPr/>
        </p:nvCxnSpPr>
        <p:spPr>
          <a:xfrm flipH="1">
            <a:off x="5768502" y="1455938"/>
            <a:ext cx="2395537" cy="3427347"/>
          </a:xfrm>
          <a:prstGeom prst="straightConnector1">
            <a:avLst/>
          </a:prstGeom>
          <a:ln w="5715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47574-B1C2-9D10-9282-E33DEBE5DC2D}"/>
              </a:ext>
            </a:extLst>
          </p:cNvPr>
          <p:cNvSpPr/>
          <p:nvPr/>
        </p:nvSpPr>
        <p:spPr>
          <a:xfrm>
            <a:off x="1799617" y="630314"/>
            <a:ext cx="3701580" cy="82562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559077-A715-0ED3-FE1C-8B1C85F4E73D}"/>
              </a:ext>
            </a:extLst>
          </p:cNvPr>
          <p:cNvCxnSpPr>
            <a:cxnSpLocks/>
          </p:cNvCxnSpPr>
          <p:nvPr/>
        </p:nvCxnSpPr>
        <p:spPr>
          <a:xfrm>
            <a:off x="3575112" y="1455938"/>
            <a:ext cx="1094542" cy="327586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41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CQR in sample ≈ population CQR line ≈ CQF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122</a:t>
            </a:fld>
            <a:endParaRPr lang="en-US"/>
          </a:p>
        </p:txBody>
      </p:sp>
      <p:pic>
        <p:nvPicPr>
          <p:cNvPr id="5" name="Picture 4" descr="A picture containing text, screenshot, line, parallel&#10;&#10;Description automatically generated">
            <a:extLst>
              <a:ext uri="{FF2B5EF4-FFF2-40B4-BE49-F238E27FC236}">
                <a16:creationId xmlns:a16="http://schemas.microsoft.com/office/drawing/2014/main" id="{80B0AF7A-78BF-9AB6-45DB-2B01020DE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D3BDB3-0E01-8E8A-E6FB-834A0B175C6D}"/>
                  </a:ext>
                </a:extLst>
              </p:cNvPr>
              <p:cNvSpPr txBox="1"/>
              <p:nvPr/>
            </p:nvSpPr>
            <p:spPr>
              <a:xfrm>
                <a:off x="5524500" y="2056282"/>
                <a:ext cx="6429375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𝟕𝟓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𝑺𝑩𝑷</m:t>
                          </m:r>
                        </m:e>
                        <m:e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𝒔𝒄𝒉𝒍𝒚𝒓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F2494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2494C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2494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solidFill>
                            <a:srgbClr val="F2494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𝟕𝟓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2494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𝟕𝟓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2494C"/>
                          </a:solidFill>
                          <a:latin typeface="Cambria Math" panose="02040503050406030204" pitchFamily="18" charset="0"/>
                        </a:rPr>
                        <m:t>𝒔𝒄𝒉𝒍𝒚𝒓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2494C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D3BDB3-0E01-8E8A-E6FB-834A0B17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0" y="2056282"/>
                <a:ext cx="6429375" cy="413511"/>
              </a:xfrm>
              <a:prstGeom prst="rect">
                <a:avLst/>
              </a:prstGeom>
              <a:blipFill>
                <a:blip r:embed="rId3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57F09B-49AF-A995-99F6-1831FA06E218}"/>
                  </a:ext>
                </a:extLst>
              </p:cNvPr>
              <p:cNvSpPr txBox="1"/>
              <p:nvPr/>
            </p:nvSpPr>
            <p:spPr>
              <a:xfrm>
                <a:off x="5524499" y="2469793"/>
                <a:ext cx="6429375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𝑺𝑩𝑷</m:t>
                          </m:r>
                        </m:e>
                        <m:e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𝒔𝒄𝒉𝒍𝒚𝒓𝒔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𝒔𝒄𝒉𝒍𝒚𝒓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468C8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57F09B-49AF-A995-99F6-1831FA06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9" y="2469793"/>
                <a:ext cx="6429375" cy="413511"/>
              </a:xfrm>
              <a:prstGeom prst="rect">
                <a:avLst/>
              </a:prstGeom>
              <a:blipFill>
                <a:blip r:embed="rId4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D32AD7-5E09-E7A8-DC5B-4E9CBD3F2FAB}"/>
                  </a:ext>
                </a:extLst>
              </p:cNvPr>
              <p:cNvSpPr txBox="1"/>
              <p:nvPr/>
            </p:nvSpPr>
            <p:spPr>
              <a:xfrm>
                <a:off x="5524499" y="2883304"/>
                <a:ext cx="6429375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𝑺𝑩𝑷</m:t>
                          </m:r>
                        </m:e>
                        <m:e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𝒔𝒄𝒉𝒍𝒚𝒓𝒔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𝒔𝒄𝒉𝒍𝒚𝒓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D32AD7-5E09-E7A8-DC5B-4E9CBD3F2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9" y="2883304"/>
                <a:ext cx="6429375" cy="413511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174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645B0A7-2856-451F-024C-B5DF51C445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171557"/>
                <a:ext cx="10515600" cy="2852737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dirty="0">
                    <a:solidFill>
                      <a:srgbClr val="F2494C"/>
                    </a:solidFill>
                  </a:rPr>
                  <a:t>Since it is a model of the conditional quantile function, conditional quantile regression models how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2494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2494C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2494C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2494C"/>
                    </a:solidFill>
                  </a:rPr>
                  <a:t> quantile of the outcome changes as we change the exposure by one unit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645B0A7-2856-451F-024C-B5DF51C44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171557"/>
                <a:ext cx="10515600" cy="2852737"/>
              </a:xfrm>
              <a:blipFill>
                <a:blip r:embed="rId2"/>
                <a:stretch>
                  <a:fillRect l="-2493" t="-94658" r="-4000" b="-13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123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135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645B0A7-2856-451F-024C-B5DF51C445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898179"/>
                <a:ext cx="10515600" cy="2852737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dirty="0">
                    <a:solidFill>
                      <a:srgbClr val="F2494C"/>
                    </a:solidFill>
                  </a:rPr>
                  <a:t>In the context of our example, conditional quantile regression answers the question: </a:t>
                </a:r>
                <a:r>
                  <a:rPr lang="en-US" b="1" dirty="0">
                    <a:solidFill>
                      <a:srgbClr val="0070C0"/>
                    </a:solidFill>
                  </a:rPr>
                  <a:t>By how much does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quantile of SBP change for each additional year of schooling?</a:t>
                </a:r>
                <a:endParaRPr lang="en-US" b="1" dirty="0">
                  <a:solidFill>
                    <a:srgbClr val="F2494C"/>
                  </a:solidFill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645B0A7-2856-451F-024C-B5DF51C44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898179"/>
                <a:ext cx="10515600" cy="2852737"/>
              </a:xfrm>
              <a:blipFill>
                <a:blip r:embed="rId2"/>
                <a:stretch>
                  <a:fillRect l="-2899" t="-68590" r="-4580" b="-13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124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978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87DB-74E4-AF49-7FAB-3526D96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9" y="2108663"/>
            <a:ext cx="10810421" cy="264067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Why should we care about conditional quantile regression?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12A21-E79E-DD25-34F5-079CDBC6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058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Quantile regressions can quantify distributional effects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126</a:t>
            </a:fld>
            <a:endParaRPr lang="en-US"/>
          </a:p>
        </p:txBody>
      </p:sp>
      <p:pic>
        <p:nvPicPr>
          <p:cNvPr id="7" name="Picture 6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2A893BE-C461-4B70-8FA5-EDFFF098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369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Quantile regressions can quantify distributional effects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127</a:t>
            </a:fld>
            <a:endParaRPr lang="en-US"/>
          </a:p>
        </p:txBody>
      </p:sp>
      <p:pic>
        <p:nvPicPr>
          <p:cNvPr id="10" name="Picture 9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7BC465F8-ED47-6806-3E32-7C30F40AA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21FABB-8D74-09EA-88A9-F96772AB7F71}"/>
              </a:ext>
            </a:extLst>
          </p:cNvPr>
          <p:cNvSpPr txBox="1"/>
          <p:nvPr/>
        </p:nvSpPr>
        <p:spPr>
          <a:xfrm>
            <a:off x="7217705" y="2055915"/>
            <a:ext cx="210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Linear regression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2780F3-0D5D-BE3F-0CDF-77272A19B83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270470" y="2425247"/>
            <a:ext cx="0" cy="1664431"/>
          </a:xfrm>
          <a:prstGeom prst="straightConnector1">
            <a:avLst/>
          </a:prstGeom>
          <a:ln w="28575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917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Quantile regressions can quantify distributional effects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EB29C-BEB3-F551-BD43-158D7104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128</a:t>
            </a:fld>
            <a:endParaRPr lang="en-US"/>
          </a:p>
        </p:txBody>
      </p:sp>
      <p:pic>
        <p:nvPicPr>
          <p:cNvPr id="7" name="Picture 6" descr="A picture containing text, line, diagram, parallel&#10;&#10;Description automatically generated">
            <a:extLst>
              <a:ext uri="{FF2B5EF4-FFF2-40B4-BE49-F238E27FC236}">
                <a16:creationId xmlns:a16="http://schemas.microsoft.com/office/drawing/2014/main" id="{7C590FA5-59A3-C7FA-A7FD-C3D3CD74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0291C-933B-E428-39DF-BB9F63867A5E}"/>
              </a:ext>
            </a:extLst>
          </p:cNvPr>
          <p:cNvSpPr txBox="1"/>
          <p:nvPr/>
        </p:nvSpPr>
        <p:spPr>
          <a:xfrm>
            <a:off x="6555359" y="2080974"/>
            <a:ext cx="253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494C"/>
                </a:solidFill>
              </a:rPr>
              <a:t>CQR at 90</a:t>
            </a:r>
            <a:r>
              <a:rPr lang="en-US" b="1" baseline="30000" dirty="0">
                <a:solidFill>
                  <a:srgbClr val="F2494C"/>
                </a:solidFill>
              </a:rPr>
              <a:t>th</a:t>
            </a:r>
            <a:r>
              <a:rPr lang="en-US" b="1" dirty="0">
                <a:solidFill>
                  <a:srgbClr val="F2494C"/>
                </a:solidFill>
              </a:rPr>
              <a:t> quantile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964FC2-66B9-1C99-D75A-277ACF71E72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822092" y="2450306"/>
            <a:ext cx="0" cy="1227136"/>
          </a:xfrm>
          <a:prstGeom prst="straightConnector1">
            <a:avLst/>
          </a:prstGeom>
          <a:ln w="28575">
            <a:solidFill>
              <a:srgbClr val="F249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C7FB03-0612-2BCC-BD6D-7CD125535C77}"/>
              </a:ext>
            </a:extLst>
          </p:cNvPr>
          <p:cNvCxnSpPr>
            <a:cxnSpLocks/>
          </p:cNvCxnSpPr>
          <p:nvPr/>
        </p:nvCxnSpPr>
        <p:spPr>
          <a:xfrm flipV="1">
            <a:off x="7818654" y="4498618"/>
            <a:ext cx="0" cy="12271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7C527B-9095-B05C-2B3D-18043E0D3B62}"/>
              </a:ext>
            </a:extLst>
          </p:cNvPr>
          <p:cNvSpPr txBox="1"/>
          <p:nvPr/>
        </p:nvSpPr>
        <p:spPr>
          <a:xfrm>
            <a:off x="6551921" y="5737879"/>
            <a:ext cx="253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CQR at 10</a:t>
            </a:r>
            <a:r>
              <a:rPr lang="en-US" b="1" baseline="30000" dirty="0">
                <a:solidFill>
                  <a:srgbClr val="0070C0"/>
                </a:solidFill>
              </a:rPr>
              <a:t>th</a:t>
            </a:r>
            <a:r>
              <a:rPr lang="en-US" b="1" dirty="0">
                <a:solidFill>
                  <a:srgbClr val="0070C0"/>
                </a:solidFill>
              </a:rPr>
              <a:t> quantile</a:t>
            </a:r>
          </a:p>
        </p:txBody>
      </p:sp>
    </p:spTree>
    <p:extLst>
      <p:ext uri="{BB962C8B-B14F-4D97-AF65-F5344CB8AC3E}">
        <p14:creationId xmlns:p14="http://schemas.microsoft.com/office/powerpoint/2010/main" val="33617384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9950-C1F8-A6F0-7FBA-03063209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Quantile regressions are robust 💪🏾💪🏼💪🏾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C1240-81F9-DED2-E1B6-9AD006068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Quantile regressions are usually robust to: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Outliers in the outcome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Monotonic transformation of the outcome (e.g., natural log)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Top coded or bottom coded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5D838-3E04-1A6F-A5C2-180D4A94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Terminology we use interchangeably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68C3-C37D-7DE4-186F-81BD6F87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551514-2DB4-51FF-3A85-2FDF20B2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981673"/>
              </p:ext>
            </p:extLst>
          </p:nvPr>
        </p:nvGraphicFramePr>
        <p:xfrm>
          <a:off x="838200" y="2514600"/>
          <a:ext cx="108813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0680">
                  <a:extLst>
                    <a:ext uri="{9D8B030D-6E8A-4147-A177-3AD203B41FA5}">
                      <a16:colId xmlns:a16="http://schemas.microsoft.com/office/drawing/2014/main" val="2632142030"/>
                    </a:ext>
                  </a:extLst>
                </a:gridCol>
                <a:gridCol w="5440680">
                  <a:extLst>
                    <a:ext uri="{9D8B030D-6E8A-4147-A177-3AD203B41FA5}">
                      <a16:colId xmlns:a16="http://schemas.microsoft.com/office/drawing/2014/main" val="19384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Marginal and unconditional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6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Means and 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5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Scale, spread, and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7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/>
                        <a:t>Epsilon and error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81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2861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87DB-74E4-AF49-7FAB-3526D96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9" y="2002631"/>
            <a:ext cx="10810421" cy="285273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How do we estimate coefficients of a conditional quantile regression?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12A21-E79E-DD25-34F5-079CDBC6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26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C766BB62-D14B-414A-ADBF-A3DF24154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7" y="1171277"/>
            <a:ext cx="3383280" cy="4515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BE7EB-9BCD-4014-AA3E-8C801A99B90E}"/>
              </a:ext>
            </a:extLst>
          </p:cNvPr>
          <p:cNvSpPr txBox="1"/>
          <p:nvPr/>
        </p:nvSpPr>
        <p:spPr>
          <a:xfrm>
            <a:off x="3726151" y="5774347"/>
            <a:ext cx="35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468C8A"/>
                </a:solidFill>
              </a:rPr>
              <a:t>Gilbert Bassett, Jr.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A48E390-30B1-4B93-874F-C90E0997127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51" y="1169586"/>
            <a:ext cx="3383280" cy="4517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71296C-181C-4524-8E9F-ED32E6FEA309}"/>
              </a:ext>
            </a:extLst>
          </p:cNvPr>
          <p:cNvSpPr txBox="1"/>
          <p:nvPr/>
        </p:nvSpPr>
        <p:spPr>
          <a:xfrm>
            <a:off x="122096" y="5776038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468C8A"/>
                </a:solidFill>
              </a:rPr>
              <a:t>Roger Koenker.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74CEA9-09A1-4DDA-B31A-9DBE2BE9E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240" y="1169586"/>
            <a:ext cx="4937760" cy="28868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57D0B5-0C18-4CBA-83C4-08A7537A0EBE}"/>
              </a:ext>
            </a:extLst>
          </p:cNvPr>
          <p:cNvSpPr txBox="1"/>
          <p:nvPr/>
        </p:nvSpPr>
        <p:spPr>
          <a:xfrm>
            <a:off x="7252385" y="4056389"/>
            <a:ext cx="47396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>
                    <a:lumMod val="75000"/>
                  </a:schemeClr>
                </a:solidFill>
              </a:rPr>
              <a:t>Koenker and Bassett (1978). Regression Quantiles. </a:t>
            </a:r>
            <a:r>
              <a:rPr lang="en-US" sz="1050" i="1" dirty="0" err="1">
                <a:solidFill>
                  <a:schemeClr val="bg1">
                    <a:lumMod val="75000"/>
                  </a:schemeClr>
                </a:solidFill>
              </a:rPr>
              <a:t>Econometrica</a:t>
            </a:r>
            <a:r>
              <a:rPr lang="en-US" sz="1050" i="1" dirty="0">
                <a:solidFill>
                  <a:schemeClr val="bg1">
                    <a:lumMod val="75000"/>
                  </a:schemeClr>
                </a:solidFill>
              </a:rPr>
              <a:t> 46(1): 33-50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60A40-9005-4DFF-AC9E-2A166F0C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C30-75D2-4788-895E-C573E428B67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766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C8E9-87A0-6492-239E-51EB8D90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Population CQR line ≈ CQF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D747C-72D1-7438-05EE-2BCD9730A9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Recall that the population CQR line is a model of the CQF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quantile,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Here, we assume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D747C-72D1-7438-05EE-2BCD9730A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DF341-BE4D-1DAC-4DC1-52E7EAAA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C8E9-87A0-6492-239E-51EB8D90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Coefficients of the population CQR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D747C-72D1-7438-05EE-2BCD9730A9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Calculate the coefficients of the population CQR by </a:t>
                </a:r>
                <a:r>
                  <a:rPr lang="en-US" dirty="0">
                    <a:solidFill>
                      <a:srgbClr val="FF9300"/>
                    </a:solidFill>
                  </a:rPr>
                  <a:t>minimizing the sum of asymmetrically weighted absolute errors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93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Notice that this is how we find the conditional quantiles!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D747C-72D1-7438-05EE-2BCD9730A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DF341-BE4D-1DAC-4DC1-52E7EAAA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1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A435-1B3A-ECAB-21C2-C012EED3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Estimating CQR coefficients in our sample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9526D-D8D1-7B07-7B0D-00FE25CEA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0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use estimates of the error term to estimate CQR coefficients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Unlike OLS, the CQR minimization problem does not have an analytic solution</a:t>
                </a:r>
              </a:p>
              <a:p>
                <a:pPr lvl="1"/>
                <a:r>
                  <a:rPr lang="en-US" dirty="0"/>
                  <a:t>However, this can be solved using </a:t>
                </a:r>
                <a:r>
                  <a:rPr lang="en-US" dirty="0">
                    <a:solidFill>
                      <a:srgbClr val="FF9300"/>
                    </a:solidFill>
                  </a:rPr>
                  <a:t>linear programming</a:t>
                </a:r>
                <a:r>
                  <a:rPr lang="en-US" dirty="0"/>
                  <a:t> algorithms!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9526D-D8D1-7B07-7B0D-00FE25CEA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0953"/>
              </a:xfrm>
              <a:blipFill>
                <a:blip r:embed="rId2"/>
                <a:stretch>
                  <a:fillRect l="-1043" t="-2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C79B8-350E-87A8-DF65-4C53AE81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3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7B44-3EF6-68BA-1677-9ED61E96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Interpreting coefficients of a univariate CQR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CDDD5-5FB9-3A28-D965-C206F0A3D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9300"/>
                    </a:solidFill>
                  </a:rPr>
                  <a:t> quantile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FF9300"/>
                    </a:solidFill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FF9300"/>
                    </a:solidFill>
                  </a:rPr>
                  <a:t> </a:t>
                </a:r>
                <a:r>
                  <a:rPr lang="en-US" dirty="0"/>
                  <a:t>(i.e.,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quantile of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estimated change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9300"/>
                    </a:solidFill>
                  </a:rPr>
                  <a:t> quantile of the conditional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for a one-unit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dirty="0"/>
                  <a:t> is our estimate of the difference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/>
                  <a:t> quantile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CDDD5-5FB9-3A28-D965-C206F0A3D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r="-2029" b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B0A49-C3C0-C622-10C4-25A43666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6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4EFF-57A9-5442-2923-F9702C89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Apply caution when interpreting CQR results!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EBCB-72A8-335A-0A43-E102B6B5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044533"/>
                  </p:ext>
                </p:extLst>
              </p:nvPr>
            </p:nvGraphicFramePr>
            <p:xfrm>
              <a:off x="838200" y="1983391"/>
              <a:ext cx="4754880" cy="40818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4960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9300"/>
                              </a:solidFill>
                            </a:rPr>
                            <a:t>10.6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68C8A"/>
                              </a:solidFill>
                            </a:rPr>
                            <a:t>5.4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044533"/>
                  </p:ext>
                </p:extLst>
              </p:nvPr>
            </p:nvGraphicFramePr>
            <p:xfrm>
              <a:off x="838200" y="1983391"/>
              <a:ext cx="4754880" cy="40818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4960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17" t="-8197" r="-100000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85" t="-8197" r="-385" b="-10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373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06557" r="-20076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9300"/>
                              </a:solidFill>
                            </a:rPr>
                            <a:t>10.6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68C8A"/>
                              </a:solidFill>
                            </a:rPr>
                            <a:t>5.4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5A431-A390-4A0E-EF87-5FC22EADBB9D}"/>
                  </a:ext>
                </a:extLst>
              </p:cNvPr>
              <p:cNvSpPr txBox="1"/>
              <p:nvPr/>
            </p:nvSpPr>
            <p:spPr>
              <a:xfrm>
                <a:off x="8020373" y="1983392"/>
                <a:ext cx="4111444" cy="149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regression estimates: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acc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468C8A"/>
                        </a:solidFill>
                        <a:latin typeface="Cambria Math" panose="02040503050406030204" pitchFamily="18" charset="0"/>
                      </a:rPr>
                      <m:t>5.4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10.6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2494C"/>
                        </a:solidFill>
                        <a:latin typeface="Cambria Math" panose="02040503050406030204" pitchFamily="18" charset="0"/>
                      </a:rPr>
                      <m:t>−5.2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5A431-A390-4A0E-EF87-5FC22EADB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373" y="1983392"/>
                <a:ext cx="4111444" cy="1495025"/>
              </a:xfrm>
              <a:prstGeom prst="rect">
                <a:avLst/>
              </a:prstGeom>
              <a:blipFill>
                <a:blip r:embed="rId3"/>
                <a:stretch>
                  <a:fillRect l="-1335" t="-2033" b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04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4EFF-57A9-5442-2923-F9702C89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Apply caution when interpreting CQR results!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EBCB-72A8-335A-0A43-E102B6B5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6858914"/>
                  </p:ext>
                </p:extLst>
              </p:nvPr>
            </p:nvGraphicFramePr>
            <p:xfrm>
              <a:off x="838198" y="1983391"/>
              <a:ext cx="7214616" cy="40818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912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581912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1912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6367358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F2494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2494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2494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10.6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5.4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6858914"/>
                  </p:ext>
                </p:extLst>
              </p:nvPr>
            </p:nvGraphicFramePr>
            <p:xfrm>
              <a:off x="838198" y="1983391"/>
              <a:ext cx="7214616" cy="40818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912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581912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1912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6367358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386" t="-8197" r="-257529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615" t="-8197" r="-156538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2346" t="-8197" r="-494" b="-10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373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06557" r="-35615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10.6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5.4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55374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4EFF-57A9-5442-2923-F9702C89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Apply caution when interpreting CQR results!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EBCB-72A8-335A-0A43-E102B6B5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374072"/>
                  </p:ext>
                </p:extLst>
              </p:nvPr>
            </p:nvGraphicFramePr>
            <p:xfrm>
              <a:off x="838198" y="1983391"/>
              <a:ext cx="7214616" cy="40916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62202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170122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263112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  <a:gridCol w="2419180">
                      <a:extLst>
                        <a:ext uri="{9D8B030D-6E8A-4147-A177-3AD203B41FA5}">
                          <a16:colId xmlns:a16="http://schemas.microsoft.com/office/drawing/2014/main" val="6367358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rgbClr val="F2494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2494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2494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=0)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10.6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5.4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-5.2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374072"/>
                  </p:ext>
                </p:extLst>
              </p:nvPr>
            </p:nvGraphicFramePr>
            <p:xfrm>
              <a:off x="838198" y="1983391"/>
              <a:ext cx="7214616" cy="40916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62202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170122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263112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  <a:gridCol w="2419180">
                      <a:extLst>
                        <a:ext uri="{9D8B030D-6E8A-4147-A177-3AD203B41FA5}">
                          <a16:colId xmlns:a16="http://schemas.microsoft.com/office/drawing/2014/main" val="6367358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83" t="-8197" r="-315625" b="-10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0193" t="-8197" r="-192754" b="-10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237" t="-8197" r="-504" b="-10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383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974603" r="-20567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10.6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5.4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-5.2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605C03-0BBE-53D9-8EAA-3C06B80D8616}"/>
                  </a:ext>
                </a:extLst>
              </p:cNvPr>
              <p:cNvSpPr txBox="1"/>
              <p:nvPr/>
            </p:nvSpPr>
            <p:spPr>
              <a:xfrm>
                <a:off x="8152109" y="2410266"/>
                <a:ext cx="3902068" cy="149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regression estimates: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acc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=5.4−10.6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2494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F2494C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F2494C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F2494C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605C03-0BBE-53D9-8EAA-3C06B80D8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09" y="2410266"/>
                <a:ext cx="3902068" cy="1495025"/>
              </a:xfrm>
              <a:prstGeom prst="rect">
                <a:avLst/>
              </a:prstGeom>
              <a:blipFill>
                <a:blip r:embed="rId4"/>
                <a:stretch>
                  <a:fillRect l="-1250" t="-2033" b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67DD3-DB72-8165-64DD-4AD977CE70B9}"/>
                  </a:ext>
                </a:extLst>
              </p:cNvPr>
              <p:cNvSpPr txBox="1"/>
              <p:nvPr/>
            </p:nvSpPr>
            <p:spPr>
              <a:xfrm>
                <a:off x="8152109" y="4200634"/>
                <a:ext cx="40398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regression estimate can be interpreted as average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  as an </a:t>
                </a:r>
                <a:r>
                  <a:rPr lang="en-US" b="1" dirty="0">
                    <a:solidFill>
                      <a:srgbClr val="FF9300"/>
                    </a:solidFill>
                  </a:rPr>
                  <a:t>individual</a:t>
                </a:r>
                <a:r>
                  <a:rPr lang="en-US" dirty="0"/>
                  <a:t> goes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67DD3-DB72-8165-64DD-4AD977CE7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09" y="4200634"/>
                <a:ext cx="4039891" cy="1200329"/>
              </a:xfrm>
              <a:prstGeom prst="rect">
                <a:avLst/>
              </a:prstGeom>
              <a:blipFill>
                <a:blip r:embed="rId5"/>
                <a:stretch>
                  <a:fillRect l="-1207" t="-2538" r="-5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61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4EFF-57A9-5442-2923-F9702C89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Apply caution when interpreting CQR results!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EBCB-72A8-335A-0A43-E102B6B5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51506"/>
                  </p:ext>
                </p:extLst>
              </p:nvPr>
            </p:nvGraphicFramePr>
            <p:xfrm>
              <a:off x="838200" y="1983391"/>
              <a:ext cx="4754880" cy="41094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8024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481896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9300"/>
                              </a:solidFill>
                            </a:rPr>
                            <a:t>12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68C8A"/>
                              </a:solidFill>
                            </a:rPr>
                            <a:t>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51506"/>
                  </p:ext>
                </p:extLst>
              </p:nvPr>
            </p:nvGraphicFramePr>
            <p:xfrm>
              <a:off x="838200" y="1983391"/>
              <a:ext cx="4754880" cy="41094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8024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481896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525" t="-8197" r="-106967" b="-10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85" t="-8197" r="-385" b="-10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0303" r="-182310" b="-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9300"/>
                              </a:solidFill>
                            </a:rPr>
                            <a:t>12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68C8A"/>
                              </a:solidFill>
                            </a:rPr>
                            <a:t>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5A431-A390-4A0E-EF87-5FC22EADBB9D}"/>
                  </a:ext>
                </a:extLst>
              </p:cNvPr>
              <p:cNvSpPr txBox="1"/>
              <p:nvPr/>
            </p:nvSpPr>
            <p:spPr>
              <a:xfrm>
                <a:off x="8080556" y="1332108"/>
                <a:ext cx="4111444" cy="179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Quantile regression at the median estimates: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468C8A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2494C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5A431-A390-4A0E-EF87-5FC22EADB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556" y="1332108"/>
                <a:ext cx="4111444" cy="1794274"/>
              </a:xfrm>
              <a:prstGeom prst="rect">
                <a:avLst/>
              </a:prstGeom>
              <a:blipFill>
                <a:blip r:embed="rId3"/>
                <a:stretch>
                  <a:fillRect l="-1335" t="-2041" b="-4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29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Terminology we use interchangeably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68C3-C37D-7DE4-186F-81BD6F87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551514-2DB4-51FF-3A85-2FDF20B2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0617"/>
              </p:ext>
            </p:extLst>
          </p:nvPr>
        </p:nvGraphicFramePr>
        <p:xfrm>
          <a:off x="838200" y="2514600"/>
          <a:ext cx="108813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0680">
                  <a:extLst>
                    <a:ext uri="{9D8B030D-6E8A-4147-A177-3AD203B41FA5}">
                      <a16:colId xmlns:a16="http://schemas.microsoft.com/office/drawing/2014/main" val="2632142030"/>
                    </a:ext>
                  </a:extLst>
                </a:gridCol>
                <a:gridCol w="5440680">
                  <a:extLst>
                    <a:ext uri="{9D8B030D-6E8A-4147-A177-3AD203B41FA5}">
                      <a16:colId xmlns:a16="http://schemas.microsoft.com/office/drawing/2014/main" val="19384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Marginal and unconditional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FF9300"/>
                          </a:solidFill>
                        </a:rPr>
                        <a:t>Tangerine</a:t>
                      </a:r>
                      <a:r>
                        <a:rPr lang="en-US" sz="2400" b="0" dirty="0"/>
                        <a:t> and 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6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Means and 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5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Scale, spread, and variance</a:t>
                      </a:r>
                      <a:endParaRPr lang="en-US" sz="24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7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Epsilon and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81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681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4EFF-57A9-5442-2923-F9702C89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Apply caution when interpreting CQR results!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EBCB-72A8-335A-0A43-E102B6B5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983391"/>
              <a:ext cx="4754880" cy="41094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8024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481896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9300"/>
                              </a:solidFill>
                            </a:rPr>
                            <a:t>12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68C8A"/>
                              </a:solidFill>
                            </a:rPr>
                            <a:t>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983391"/>
              <a:ext cx="4754880" cy="41094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8024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481896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525" t="-8197" r="-106967" b="-10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85" t="-8197" r="-385" b="-10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0303" r="-182310" b="-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9300"/>
                              </a:solidFill>
                            </a:rPr>
                            <a:t>12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68C8A"/>
                              </a:solidFill>
                            </a:rPr>
                            <a:t>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E7269C-7648-2B27-2CA3-D7E0F0AA2256}"/>
              </a:ext>
            </a:extLst>
          </p:cNvPr>
          <p:cNvSpPr/>
          <p:nvPr/>
        </p:nvSpPr>
        <p:spPr>
          <a:xfrm>
            <a:off x="838200" y="5315919"/>
            <a:ext cx="4754880" cy="371959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8AB4A5-6E07-22D9-9ED5-124C0A5A270F}"/>
                  </a:ext>
                </a:extLst>
              </p:cNvPr>
              <p:cNvSpPr txBox="1"/>
              <p:nvPr/>
            </p:nvSpPr>
            <p:spPr>
              <a:xfrm>
                <a:off x="8080556" y="3429000"/>
                <a:ext cx="411144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we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the individual at the median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468C8A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8AB4A5-6E07-22D9-9ED5-124C0A5A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556" y="3429000"/>
                <a:ext cx="4111444" cy="1477328"/>
              </a:xfrm>
              <a:prstGeom prst="rect">
                <a:avLst/>
              </a:prstGeom>
              <a:blipFill>
                <a:blip r:embed="rId3"/>
                <a:stretch>
                  <a:fillRect l="-1335" t="-2479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0BAE57-E107-1FF6-7B77-285D5F3BAE59}"/>
                  </a:ext>
                </a:extLst>
              </p:cNvPr>
              <p:cNvSpPr txBox="1"/>
              <p:nvPr/>
            </p:nvSpPr>
            <p:spPr>
              <a:xfrm>
                <a:off x="8080556" y="1332108"/>
                <a:ext cx="4111444" cy="179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Quantile regression at the median estimates: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468C8A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2494C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0BAE57-E107-1FF6-7B77-285D5F3B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556" y="1332108"/>
                <a:ext cx="4111444" cy="1794274"/>
              </a:xfrm>
              <a:prstGeom prst="rect">
                <a:avLst/>
              </a:prstGeom>
              <a:blipFill>
                <a:blip r:embed="rId4"/>
                <a:stretch>
                  <a:fillRect l="-1335" t="-2041" b="-4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09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4EFF-57A9-5442-2923-F9702C89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Apply caution when interpreting CQR results!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EBCB-72A8-335A-0A43-E102B6B5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983391"/>
              <a:ext cx="4754880" cy="41094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8024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481896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2494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solidFill>
                                      <a:srgbClr val="F2494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2494C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9300"/>
                              </a:solidFill>
                            </a:rPr>
                            <a:t>12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68C8A"/>
                              </a:solidFill>
                            </a:rPr>
                            <a:t>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8C0ABD1-5AC9-74F9-078D-5C6A5E2956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983391"/>
              <a:ext cx="4754880" cy="41094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88024">
                      <a:extLst>
                        <a:ext uri="{9D8B030D-6E8A-4147-A177-3AD203B41FA5}">
                          <a16:colId xmlns:a16="http://schemas.microsoft.com/office/drawing/2014/main" val="3040153865"/>
                        </a:ext>
                      </a:extLst>
                    </a:gridCol>
                    <a:gridCol w="1481896">
                      <a:extLst>
                        <a:ext uri="{9D8B030D-6E8A-4147-A177-3AD203B41FA5}">
                          <a16:colId xmlns:a16="http://schemas.microsoft.com/office/drawing/2014/main" val="2770034588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373343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2494C"/>
                              </a:solidFill>
                            </a:rPr>
                            <a:t>ID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525" t="-8197" r="-106967" b="-10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85" t="-8197" r="-385" b="-10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6250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348547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2630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780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511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6431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488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3055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886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6342346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0303" r="-182310" b="-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9300"/>
                              </a:solidFill>
                            </a:rPr>
                            <a:t>12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68C8A"/>
                              </a:solidFill>
                            </a:rPr>
                            <a:t>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88949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E7269C-7648-2B27-2CA3-D7E0F0AA2256}"/>
              </a:ext>
            </a:extLst>
          </p:cNvPr>
          <p:cNvSpPr/>
          <p:nvPr/>
        </p:nvSpPr>
        <p:spPr>
          <a:xfrm>
            <a:off x="838200" y="4200045"/>
            <a:ext cx="4754880" cy="371959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8AB4A5-6E07-22D9-9ED5-124C0A5A270F}"/>
                  </a:ext>
                </a:extLst>
              </p:cNvPr>
              <p:cNvSpPr txBox="1"/>
              <p:nvPr/>
            </p:nvSpPr>
            <p:spPr>
              <a:xfrm>
                <a:off x="8080556" y="3429000"/>
                <a:ext cx="411144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as we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for the individual at the median under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endParaRPr lang="en-US" b="0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=6−12=</m:t>
                    </m:r>
                    <m:r>
                      <a:rPr lang="en-US" b="1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8AB4A5-6E07-22D9-9ED5-124C0A5A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556" y="3429000"/>
                <a:ext cx="4111444" cy="1477328"/>
              </a:xfrm>
              <a:prstGeom prst="rect">
                <a:avLst/>
              </a:prstGeom>
              <a:blipFill>
                <a:blip r:embed="rId3"/>
                <a:stretch>
                  <a:fillRect l="-1335" t="-2479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0BAE57-E107-1FF6-7B77-285D5F3BAE59}"/>
                  </a:ext>
                </a:extLst>
              </p:cNvPr>
              <p:cNvSpPr txBox="1"/>
              <p:nvPr/>
            </p:nvSpPr>
            <p:spPr>
              <a:xfrm>
                <a:off x="8080556" y="1332108"/>
                <a:ext cx="4111444" cy="179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Quantile regression at the median estimates: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468C8A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2494C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0BAE57-E107-1FF6-7B77-285D5F3B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556" y="1332108"/>
                <a:ext cx="4111444" cy="1794274"/>
              </a:xfrm>
              <a:prstGeom prst="rect">
                <a:avLst/>
              </a:prstGeom>
              <a:blipFill>
                <a:blip r:embed="rId4"/>
                <a:stretch>
                  <a:fillRect l="-1335" t="-2041" b="-4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47515E-E8FD-ECCC-50C7-18128ABF3742}"/>
                  </a:ext>
                </a:extLst>
              </p:cNvPr>
              <p:cNvSpPr txBox="1"/>
              <p:nvPr/>
            </p:nvSpPr>
            <p:spPr>
              <a:xfrm>
                <a:off x="8080556" y="5208946"/>
                <a:ext cx="411144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we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the individual at the median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468C8A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47515E-E8FD-ECCC-50C7-18128ABF3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556" y="5208946"/>
                <a:ext cx="4111444" cy="1477328"/>
              </a:xfrm>
              <a:prstGeom prst="rect">
                <a:avLst/>
              </a:prstGeom>
              <a:blipFill>
                <a:blip r:embed="rId5"/>
                <a:stretch>
                  <a:fillRect l="-133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29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7787DB-74E4-AF49-7FAB-3526D96217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0789" y="2307535"/>
                <a:ext cx="10810421" cy="3921411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dirty="0">
                    <a:solidFill>
                      <a:srgbClr val="F2494C"/>
                    </a:solidFill>
                  </a:rPr>
                  <a:t>Conditional quantile regression estimates cannot usually be interpreted as the estimated change in the outcome for an individual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2494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2494C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2494C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2494C"/>
                    </a:solidFill>
                  </a:rPr>
                  <a:t> quantile of the distribution under a specific treatment value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7787DB-74E4-AF49-7FAB-3526D9621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0789" y="2307535"/>
                <a:ext cx="10810421" cy="3921411"/>
              </a:xfrm>
              <a:blipFill>
                <a:blip r:embed="rId2"/>
                <a:stretch>
                  <a:fillRect l="-2029" t="-41680" r="-3664" b="-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3C2B-6170-A394-3B10-F49EB172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142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8F7085AE-1032-7B43-D817-180CC6E6D96D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620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87DB-74E4-AF49-7FAB-3526D96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9" y="2266443"/>
            <a:ext cx="10810421" cy="23251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How do we estimate standard errors in conditional quantile regression?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3C2B-6170-A394-3B10-F49EB172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27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8A4F-8839-AD8E-2C3F-44089F92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A heteroskedastic world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54B040-3B1F-1C5D-8BEA-6AF0D6755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When the errors are dependent on the covariates, we have a “robust” variance formula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FF93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Here,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constant for any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54B040-3B1F-1C5D-8BEA-6AF0D6755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6B028-FAFD-F97A-41D8-47A484EB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8A4F-8839-AD8E-2C3F-44089F92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 heteroskedastic world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54B040-3B1F-1C5D-8BEA-6AF0D6755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Notice that in the variance formula w</a:t>
                </a:r>
                <a:r>
                  <a:rPr lang="en-US" b="0" dirty="0"/>
                  <a:t>e are taking the inverse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is low, standard errors are going to be large</a:t>
                </a:r>
              </a:p>
              <a:p>
                <a:pPr lvl="1"/>
                <a:r>
                  <a:rPr lang="en-US" dirty="0"/>
                  <a:t>In places where the </a:t>
                </a:r>
                <a:r>
                  <a:rPr lang="en-US" dirty="0">
                    <a:solidFill>
                      <a:srgbClr val="FF9300"/>
                    </a:solidFill>
                  </a:rPr>
                  <a:t>outcome is sparse </a:t>
                </a:r>
                <a:r>
                  <a:rPr lang="en-US" dirty="0"/>
                  <a:t>(usually the tails), standard errors are going to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54B040-3B1F-1C5D-8BEA-6AF0D6755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6B028-FAFD-F97A-41D8-47A484EB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87DB-74E4-AF49-7FAB-3526D96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9" y="1837950"/>
            <a:ext cx="10810421" cy="392141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Key criticism of conditional quantile regression is that statistical power is usually a problem at the tails of the outcome distribution, which is substantively of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3C2B-6170-A394-3B10-F49EB172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146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8F7085AE-1032-7B43-D817-180CC6E6D96D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522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8A4F-8839-AD8E-2C3F-44089F92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Bootstrapped standard errors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4B040-3B1F-1C5D-8BEA-6AF0D6755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Despite having these various formulas, recommended practice is to bootstrap</a:t>
            </a:r>
          </a:p>
          <a:p>
            <a:endParaRPr lang="en-US" dirty="0"/>
          </a:p>
          <a:p>
            <a:r>
              <a:rPr lang="en-US" dirty="0"/>
              <a:t>In general, bootstrap relies on random resampling with replacement of the observed data and fitting CQR in each sample</a:t>
            </a:r>
          </a:p>
          <a:p>
            <a:pPr lvl="1"/>
            <a:r>
              <a:rPr lang="en-US" dirty="0"/>
              <a:t>Different bootstrap methods available in the R package</a:t>
            </a:r>
          </a:p>
          <a:p>
            <a:endParaRPr lang="en-US" dirty="0"/>
          </a:p>
          <a:p>
            <a:r>
              <a:rPr lang="en-US" dirty="0"/>
              <a:t>Standard non-parametric bootstrap is an estimator for the “robust” CQR standard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6B028-FAFD-F97A-41D8-47A484EB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9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557-7665-3FBF-2A28-BA89B861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185"/>
            <a:ext cx="10515600" cy="95762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9300"/>
                </a:solidFill>
              </a:rPr>
              <a:t>Time for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F363-8119-BBFF-0772-D170B236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241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372620-9AE4-0F7E-D9A0-88900D9E5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9813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Just as linear regression models the CEF, </a:t>
                </a:r>
                <a:r>
                  <a:rPr lang="en-US" dirty="0">
                    <a:solidFill>
                      <a:srgbClr val="FF9300"/>
                    </a:solidFill>
                  </a:rPr>
                  <a:t>CQR models the CQF</a:t>
                </a:r>
              </a:p>
              <a:p>
                <a:pPr lvl="1"/>
                <a:r>
                  <a:rPr lang="en-US" dirty="0"/>
                  <a:t>The CQF can be defined for any quantile of interest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CQR coefficients can be estimated by </a:t>
                </a:r>
                <a:r>
                  <a:rPr lang="en-US" dirty="0">
                    <a:solidFill>
                      <a:srgbClr val="FF9300"/>
                    </a:solidFill>
                  </a:rPr>
                  <a:t>minimizing 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dirty="0"/>
                  <a:t>, which does not have an analytic solution</a:t>
                </a:r>
              </a:p>
              <a:p>
                <a:pPr lvl="1"/>
                <a:r>
                  <a:rPr lang="en-US" dirty="0"/>
                  <a:t>Coefficients can be interpreted as the </a:t>
                </a:r>
                <a:r>
                  <a:rPr lang="en-US" dirty="0">
                    <a:solidFill>
                      <a:srgbClr val="FF9300"/>
                    </a:solidFill>
                  </a:rPr>
                  <a:t>change in the conditional quantile of interest for a unit change in the exposure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CQR </a:t>
                </a:r>
                <a:r>
                  <a:rPr lang="en-US" dirty="0">
                    <a:solidFill>
                      <a:srgbClr val="FF9300"/>
                    </a:solidFill>
                  </a:rPr>
                  <a:t>standard errors are inversely proportional to the error density</a:t>
                </a:r>
                <a:r>
                  <a:rPr lang="en-US" dirty="0"/>
                  <a:t>, because of which in parts of the outcome distribution where outcome data are sparse, standard errors are larger</a:t>
                </a:r>
              </a:p>
              <a:p>
                <a:pPr lvl="1"/>
                <a:r>
                  <a:rPr lang="en-US" dirty="0"/>
                  <a:t>Bootstrap is the preferred method of estimating the standard errors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372620-9AE4-0F7E-D9A0-88900D9E5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9813"/>
              </a:xfrm>
              <a:blipFill>
                <a:blip r:embed="rId2"/>
                <a:stretch>
                  <a:fillRect l="-928" t="-2817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Terminology we use interchangeably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68C3-C37D-7DE4-186F-81BD6F87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551514-2DB4-51FF-3A85-2FDF20B2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08364"/>
              </p:ext>
            </p:extLst>
          </p:nvPr>
        </p:nvGraphicFramePr>
        <p:xfrm>
          <a:off x="838200" y="2514600"/>
          <a:ext cx="108813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0680">
                  <a:extLst>
                    <a:ext uri="{9D8B030D-6E8A-4147-A177-3AD203B41FA5}">
                      <a16:colId xmlns:a16="http://schemas.microsoft.com/office/drawing/2014/main" val="2632142030"/>
                    </a:ext>
                  </a:extLst>
                </a:gridCol>
                <a:gridCol w="5440680">
                  <a:extLst>
                    <a:ext uri="{9D8B030D-6E8A-4147-A177-3AD203B41FA5}">
                      <a16:colId xmlns:a16="http://schemas.microsoft.com/office/drawing/2014/main" val="19384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Marginal and unconditional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Tangerine and 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6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Means and 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468C8A"/>
                          </a:solidFill>
                        </a:rPr>
                        <a:t>Teal</a:t>
                      </a:r>
                      <a:r>
                        <a:rPr lang="en-US" sz="2400" b="0" dirty="0"/>
                        <a:t> and 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5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Scale, spread, and variance</a:t>
                      </a:r>
                      <a:endParaRPr lang="en-US" sz="24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7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Epsilon and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81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1766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557-7665-3FBF-2A28-BA89B861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185"/>
            <a:ext cx="10515600" cy="95762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10-minute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F363-8119-BBFF-0772-D170B236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3106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4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43089-8068-9A62-4EDD-1B2D853F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Fighting the tyranny of </a:t>
            </a:r>
            <a:r>
              <a:rPr lang="en-US" sz="6000" b="1" i="1" dirty="0" err="1">
                <a:solidFill>
                  <a:schemeClr val="bg1"/>
                </a:solidFill>
              </a:rPr>
              <a:t>l’homme</a:t>
            </a:r>
            <a:r>
              <a:rPr lang="en-US" sz="6000" b="1" i="1" dirty="0">
                <a:solidFill>
                  <a:schemeClr val="bg1"/>
                </a:solidFill>
              </a:rPr>
              <a:t> </a:t>
            </a:r>
            <a:r>
              <a:rPr lang="en-US" sz="6000" b="1" i="1" dirty="0" err="1">
                <a:solidFill>
                  <a:schemeClr val="bg1"/>
                </a:solidFill>
              </a:rPr>
              <a:t>moyen</a:t>
            </a:r>
            <a:r>
              <a:rPr lang="en-US" sz="6000" b="1" dirty="0">
                <a:solidFill>
                  <a:schemeClr val="bg1"/>
                </a:solidFill>
              </a:rPr>
              <a:t>: The sequel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1BAE5-33F9-A298-63F9-625E19B42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i.e., a gentle introduction to unconditional quantile regressions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C21D3-5A26-2405-73B9-96867EC9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921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Learning aims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Counterfactual unconditional distributions and contrasts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Firpo</a:t>
            </a:r>
            <a:r>
              <a:rPr lang="en-US" dirty="0"/>
              <a:t>, Fortin, and Lemieux (2009) method of estimating parameters of the unconditional quantile regression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Interpreting unconditional quantile regression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023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87DB-74E4-AF49-7FAB-3526D96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9" y="1920848"/>
            <a:ext cx="10810421" cy="30163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468C8A"/>
                </a:solidFill>
              </a:rPr>
              <a:t>What if we wanted to learn how the unconditional outcome distribution changed in response to some population-level intervention?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3C2B-6170-A394-3B10-F49EB172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825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EFC301-39E9-627D-FC34-EBE9DAEE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Here’s the unconditional distribution of SBP in our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5482-CE27-D4D0-EE2D-9D0A637C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154</a:t>
            </a:fld>
            <a:endParaRPr lang="en-US"/>
          </a:p>
        </p:txBody>
      </p:sp>
      <p:pic>
        <p:nvPicPr>
          <p:cNvPr id="7" name="Picture 6" descr="A picture containing diagram, plot, line&#10;&#10;Description automatically generated">
            <a:extLst>
              <a:ext uri="{FF2B5EF4-FFF2-40B4-BE49-F238E27FC236}">
                <a16:creationId xmlns:a16="http://schemas.microsoft.com/office/drawing/2014/main" id="{3E9252DD-A738-6585-C474-1DA7D1BB5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771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EFC301-39E9-627D-FC34-EBE9DAEE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Suppose everyone gets an intervention creating a </a:t>
            </a:r>
            <a:r>
              <a:rPr lang="en-US" b="1" dirty="0">
                <a:solidFill>
                  <a:srgbClr val="FF9300"/>
                </a:solidFill>
              </a:rPr>
              <a:t>counterfactual</a:t>
            </a:r>
            <a:r>
              <a:rPr lang="en-US" b="1" dirty="0">
                <a:solidFill>
                  <a:srgbClr val="468C8A"/>
                </a:solidFill>
              </a:rPr>
              <a:t> SBP distribution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5482-CE27-D4D0-EE2D-9D0A637C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155</a:t>
            </a:fld>
            <a:endParaRPr lang="en-US"/>
          </a:p>
        </p:txBody>
      </p:sp>
      <p:pic>
        <p:nvPicPr>
          <p:cNvPr id="3" name="Picture 2" descr="A picture containing diagram, plot, line&#10;&#10;Description automatically generated">
            <a:extLst>
              <a:ext uri="{FF2B5EF4-FFF2-40B4-BE49-F238E27FC236}">
                <a16:creationId xmlns:a16="http://schemas.microsoft.com/office/drawing/2014/main" id="{A6288226-4A03-9877-D53F-7D7AE0C3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643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EFC301-39E9-627D-FC34-EBE9DAEE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We are interested in the difference in quantiles of these distributions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5482-CE27-D4D0-EE2D-9D0A637C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156</a:t>
            </a:fld>
            <a:endParaRPr lang="en-US"/>
          </a:p>
        </p:txBody>
      </p:sp>
      <p:pic>
        <p:nvPicPr>
          <p:cNvPr id="6" name="Picture 5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2AFC0EF4-31A6-8CC2-7E6C-94B1D4B8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CD4E7-0301-9E96-9703-AA1929F8823C}"/>
              </a:ext>
            </a:extLst>
          </p:cNvPr>
          <p:cNvSpPr txBox="1"/>
          <p:nvPr/>
        </p:nvSpPr>
        <p:spPr>
          <a:xfrm>
            <a:off x="7572654" y="3160450"/>
            <a:ext cx="398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494C"/>
                </a:solidFill>
              </a:rPr>
              <a:t>Estimand = Old Q50 – New Q50</a:t>
            </a:r>
          </a:p>
        </p:txBody>
      </p:sp>
    </p:spTree>
    <p:extLst>
      <p:ext uri="{BB962C8B-B14F-4D97-AF65-F5344CB8AC3E}">
        <p14:creationId xmlns:p14="http://schemas.microsoft.com/office/powerpoint/2010/main" val="6618038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87DB-74E4-AF49-7FAB-3526D96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9" y="1862068"/>
            <a:ext cx="10810421" cy="31338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468C8A"/>
                </a:solidFill>
              </a:rPr>
              <a:t>Can we use conditional quantile regressions to estimate contrasts of the unconditional outcome distribution?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3C2B-6170-A394-3B10-F49EB172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076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87DB-74E4-AF49-7FAB-3526D96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9" y="1151965"/>
            <a:ext cx="10810421" cy="45540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Can we use conditional quantile regressions to estimate contrasts of the unconditional outcome distribution?</a:t>
            </a:r>
            <a:br>
              <a:rPr lang="en-US" b="1" dirty="0">
                <a:solidFill>
                  <a:srgbClr val="F2494C"/>
                </a:solidFill>
              </a:rPr>
            </a:br>
            <a:br>
              <a:rPr lang="en-US" b="1" dirty="0">
                <a:solidFill>
                  <a:srgbClr val="F2494C"/>
                </a:solidFill>
              </a:rPr>
            </a:br>
            <a:r>
              <a:rPr lang="en-US" b="1" dirty="0">
                <a:solidFill>
                  <a:srgbClr val="FF9300"/>
                </a:solidFill>
              </a:rPr>
              <a:t>It depends!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3C2B-6170-A394-3B10-F49EB172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101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According to Borah and </a:t>
            </a:r>
            <a:r>
              <a:rPr lang="en-US" b="1" dirty="0" err="1">
                <a:solidFill>
                  <a:srgbClr val="468C8A"/>
                </a:solidFill>
              </a:rPr>
              <a:t>Basu</a:t>
            </a:r>
            <a:r>
              <a:rPr lang="en-US" b="1" dirty="0">
                <a:solidFill>
                  <a:srgbClr val="468C8A"/>
                </a:solidFill>
              </a:rPr>
              <a:t> (2013)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quantile regressions quantify contrasts of the unconditional outcome distribution if: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Outcome is </a:t>
            </a:r>
            <a:r>
              <a:rPr lang="en-US" dirty="0">
                <a:solidFill>
                  <a:srgbClr val="FF9300"/>
                </a:solidFill>
              </a:rPr>
              <a:t>only</a:t>
            </a:r>
            <a:r>
              <a:rPr lang="en-US" dirty="0"/>
              <a:t> a function of the exposure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Exposure induces </a:t>
            </a:r>
            <a:r>
              <a:rPr lang="en-US" dirty="0">
                <a:solidFill>
                  <a:srgbClr val="FF9300"/>
                </a:solidFill>
              </a:rPr>
              <a:t>only a location shift </a:t>
            </a:r>
            <a:r>
              <a:rPr lang="en-US" dirty="0"/>
              <a:t>in the outcome in the presence of other covariates</a:t>
            </a:r>
          </a:p>
          <a:p>
            <a:endParaRPr lang="en-US" dirty="0"/>
          </a:p>
          <a:p>
            <a:r>
              <a:rPr lang="en-US" dirty="0"/>
              <a:t>But not if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Exposure </a:t>
            </a:r>
            <a:r>
              <a:rPr lang="en-US" dirty="0">
                <a:solidFill>
                  <a:srgbClr val="FF9300"/>
                </a:solidFill>
              </a:rPr>
              <a:t>interacts</a:t>
            </a:r>
            <a:r>
              <a:rPr lang="en-US" dirty="0"/>
              <a:t> with other covariates in the DGP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Terminology we use interchangeably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68C3-C37D-7DE4-186F-81BD6F87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551514-2DB4-51FF-3A85-2FDF20B2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50495"/>
              </p:ext>
            </p:extLst>
          </p:nvPr>
        </p:nvGraphicFramePr>
        <p:xfrm>
          <a:off x="838200" y="2514600"/>
          <a:ext cx="108813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0680">
                  <a:extLst>
                    <a:ext uri="{9D8B030D-6E8A-4147-A177-3AD203B41FA5}">
                      <a16:colId xmlns:a16="http://schemas.microsoft.com/office/drawing/2014/main" val="2632142030"/>
                    </a:ext>
                  </a:extLst>
                </a:gridCol>
                <a:gridCol w="5440680">
                  <a:extLst>
                    <a:ext uri="{9D8B030D-6E8A-4147-A177-3AD203B41FA5}">
                      <a16:colId xmlns:a16="http://schemas.microsoft.com/office/drawing/2014/main" val="19384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Marginal and unconditional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Tangerine and 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6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Means and 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Teal and 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5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Scale, spread, and variance</a:t>
                      </a:r>
                      <a:endParaRPr lang="en-US" sz="24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F2494C"/>
                          </a:solidFill>
                        </a:rPr>
                        <a:t>Rose</a:t>
                      </a:r>
                      <a:r>
                        <a:rPr lang="en-US" sz="2400" b="0" dirty="0"/>
                        <a:t> and 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7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Epsilon and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81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15336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6CFD7-1E4D-449C-8005-74D62872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9386"/>
            <a:ext cx="10515600" cy="109922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Is all hope lost?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392E-17B3-4CC1-864C-36831CC8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C30-75D2-4788-895E-C573E428B67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110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DF8A7-0E9B-499F-8675-5EA25D6C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C30-75D2-4788-895E-C573E428B678}" type="slidenum">
              <a:rPr lang="en-US" smtClean="0"/>
              <a:t>161</a:t>
            </a:fld>
            <a:endParaRPr lang="en-US"/>
          </a:p>
        </p:txBody>
      </p:sp>
      <p:pic>
        <p:nvPicPr>
          <p:cNvPr id="8" name="Picture 7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CCAEE3A7-FD6D-4312-8420-019E6FECD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6" y="538412"/>
            <a:ext cx="2298194" cy="2743200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5D1AB73-9BD6-47AE-A016-253BF955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62" y="3576389"/>
            <a:ext cx="2468880" cy="2950613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9274E4D6-2AF6-4977-93A0-0915349B2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2" y="538412"/>
            <a:ext cx="27432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3E561B-D4A0-4A9B-8AE1-08A7B3409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92069"/>
            <a:ext cx="5760720" cy="24738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2B6174-7BE6-4299-966C-1CAC492A1E94}"/>
              </a:ext>
            </a:extLst>
          </p:cNvPr>
          <p:cNvSpPr txBox="1"/>
          <p:nvPr/>
        </p:nvSpPr>
        <p:spPr>
          <a:xfrm>
            <a:off x="6096000" y="4665931"/>
            <a:ext cx="57607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>
                    <a:lumMod val="75000"/>
                  </a:schemeClr>
                </a:solidFill>
              </a:rPr>
              <a:t>Firpo, Fortin, Lemieux (2009). Unconditional Quantile Regressions. </a:t>
            </a:r>
            <a:r>
              <a:rPr lang="en-US" sz="1050" i="1" dirty="0" err="1">
                <a:solidFill>
                  <a:schemeClr val="bg1">
                    <a:lumMod val="75000"/>
                  </a:schemeClr>
                </a:solidFill>
              </a:rPr>
              <a:t>Econometrica</a:t>
            </a:r>
            <a:r>
              <a:rPr lang="en-US" sz="1050" i="1" dirty="0">
                <a:solidFill>
                  <a:schemeClr val="bg1">
                    <a:lumMod val="75000"/>
                  </a:schemeClr>
                </a:solidFill>
              </a:rPr>
              <a:t> 77(3): 953-973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50C8C4-3A13-4C7D-BC94-437473540371}"/>
              </a:ext>
            </a:extLst>
          </p:cNvPr>
          <p:cNvSpPr txBox="1"/>
          <p:nvPr/>
        </p:nvSpPr>
        <p:spPr>
          <a:xfrm>
            <a:off x="134802" y="146332"/>
            <a:ext cx="284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468C8A"/>
                </a:solidFill>
              </a:rPr>
              <a:t>Sergio </a:t>
            </a:r>
            <a:r>
              <a:rPr lang="en-US" sz="1400" b="1" i="1" dirty="0" err="1">
                <a:solidFill>
                  <a:srgbClr val="468C8A"/>
                </a:solidFill>
              </a:rPr>
              <a:t>Firpo</a:t>
            </a:r>
            <a:r>
              <a:rPr lang="en-US" sz="1400" b="1" i="1" dirty="0">
                <a:solidFill>
                  <a:srgbClr val="468C8A"/>
                </a:solidFill>
              </a:rPr>
              <a:t>.</a:t>
            </a:r>
            <a:r>
              <a:rPr lang="en-US" sz="1400" b="1" i="1" dirty="0"/>
              <a:t> 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DEA852-3E0B-4604-BD3E-80971F12FE23}"/>
              </a:ext>
            </a:extLst>
          </p:cNvPr>
          <p:cNvSpPr txBox="1"/>
          <p:nvPr/>
        </p:nvSpPr>
        <p:spPr>
          <a:xfrm>
            <a:off x="3123744" y="146331"/>
            <a:ext cx="284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468C8A"/>
                </a:solidFill>
              </a:rPr>
              <a:t>Nicole Fortin. 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9BD69-2248-4F8F-9125-9B7A40990718}"/>
              </a:ext>
            </a:extLst>
          </p:cNvPr>
          <p:cNvSpPr txBox="1"/>
          <p:nvPr/>
        </p:nvSpPr>
        <p:spPr>
          <a:xfrm>
            <a:off x="1643562" y="6527002"/>
            <a:ext cx="284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468C8A"/>
                </a:solidFill>
              </a:rPr>
              <a:t>Thomas Lemieux. 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147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645B0A7-2856-451F-024C-B5DF51C445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672825"/>
                <a:ext cx="10515600" cy="2852737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dirty="0" err="1">
                    <a:solidFill>
                      <a:srgbClr val="F2494C"/>
                    </a:solidFill>
                  </a:rPr>
                  <a:t>Firpo’s</a:t>
                </a:r>
                <a:r>
                  <a:rPr lang="en-US" b="1" dirty="0">
                    <a:solidFill>
                      <a:srgbClr val="F2494C"/>
                    </a:solidFill>
                  </a:rPr>
                  <a:t> unconditional quantile regression method quantifies the change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2494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2494C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2494C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2494C"/>
                    </a:solidFill>
                  </a:rPr>
                  <a:t> quantile of the unconditional outcome distribution for a small change in the exposure distribution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645B0A7-2856-451F-024C-B5DF51C44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672825"/>
                <a:ext cx="10515600" cy="2852737"/>
              </a:xfrm>
              <a:blipFill>
                <a:blip r:embed="rId2"/>
                <a:stretch>
                  <a:fillRect l="-1565" t="-68590" r="-3130" b="-13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162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368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A3E6CFD7-1E4D-449C-8005-74D628725C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83153"/>
                <a:ext cx="10515600" cy="1099227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dirty="0">
                    <a:solidFill>
                      <a:srgbClr val="468C8A"/>
                    </a:solidFill>
                  </a:rPr>
                  <a:t>How does Firpo et. al (2009) quantify the change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468C8A"/>
                    </a:solidFill>
                  </a:rPr>
                  <a:t> quantile of the unconditional outcome distribution? 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A3E6CFD7-1E4D-449C-8005-74D628725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83153"/>
                <a:ext cx="10515600" cy="1099227"/>
              </a:xfrm>
              <a:blipFill>
                <a:blip r:embed="rId2"/>
                <a:stretch>
                  <a:fillRect t="-203448" r="-24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392E-17B3-4CC1-864C-36831CC8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C30-75D2-4788-895E-C573E428B67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4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93DC-513D-4387-0AE5-5BEA7CD5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Recentered Influence Function (RIF) to the rescue!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DAC15-2C4D-BDEE-855C-24DB12ED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9300"/>
                </a:solidFill>
              </a:rPr>
              <a:t>Recentered influence function (RIF): </a:t>
            </a:r>
            <a:r>
              <a:rPr lang="en-US" dirty="0"/>
              <a:t>sum of a distributional statistic’s influence function and the distributional statistic itself</a:t>
            </a:r>
          </a:p>
          <a:p>
            <a:endParaRPr lang="en-US" dirty="0"/>
          </a:p>
          <a:p>
            <a:r>
              <a:rPr lang="en-US" dirty="0">
                <a:solidFill>
                  <a:srgbClr val="FF9300"/>
                </a:solidFill>
              </a:rPr>
              <a:t>RIF regression: </a:t>
            </a:r>
            <a:r>
              <a:rPr lang="en-US" dirty="0"/>
              <a:t>regression of the RIF on the exposure and other covariates of interest</a:t>
            </a:r>
          </a:p>
          <a:p>
            <a:pPr lvl="1"/>
            <a:r>
              <a:rPr lang="en-US" dirty="0"/>
              <a:t>Effect on quantile of the unconditional outcome distribution for a small shift in the unconditional exposure distribution (i.e., the Unconditional Quantile Partial Effect)</a:t>
            </a:r>
          </a:p>
          <a:p>
            <a:pPr lvl="1"/>
            <a:r>
              <a:rPr lang="en-US" dirty="0"/>
              <a:t>Several methods of estimating RIF regression including 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02E40-FBD4-CB18-613C-44B6E38C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0FD2-6A34-FA7B-7CF5-6F903FFB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What’s an Influence Function?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38EB3-3AB0-0053-89B2-6C3F61077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Influence functions (IF) are a way of assessing the “robustness” of distributional statistics</a:t>
            </a:r>
          </a:p>
          <a:p>
            <a:endParaRPr lang="en-US" dirty="0"/>
          </a:p>
          <a:p>
            <a:r>
              <a:rPr lang="en-US" dirty="0"/>
              <a:t>IF calculates change in a distributional statistic of interest for a “small” change in the distribution</a:t>
            </a:r>
          </a:p>
          <a:p>
            <a:pPr lvl="1"/>
            <a:r>
              <a:rPr lang="en-US" dirty="0"/>
              <a:t>IF calculates the expected change even when we don’t observe the small change</a:t>
            </a:r>
          </a:p>
          <a:p>
            <a:pPr lvl="1"/>
            <a:r>
              <a:rPr lang="en-US" dirty="0"/>
              <a:t>Examples of distributional statistics include means, quantiles, Gini coefficients, etc.</a:t>
            </a:r>
          </a:p>
          <a:p>
            <a:pPr lvl="1"/>
            <a:r>
              <a:rPr lang="en-US" dirty="0"/>
              <a:t>Each distributional statistic has an influence function specific to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EFC7D-524F-63DA-B593-D1A4C469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0FD2-6A34-FA7B-7CF5-6F903FFB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Influence Function for quantiles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38EB3-3AB0-0053-89B2-6C3F61077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Influence function for</a:t>
                </a:r>
                <a:r>
                  <a:rPr lang="en-US" dirty="0">
                    <a:solidFill>
                      <a:srgbClr val="FF9300"/>
                    </a:solidFill>
                  </a:rPr>
                  <a:t>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quantile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 is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quantile,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dirty="0"/>
                  <a:t> is the indicator function,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density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quantile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38EB3-3AB0-0053-89B2-6C3F61077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EFC7D-524F-63DA-B593-D1A4C469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0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0FD2-6A34-FA7B-7CF5-6F903FFB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What’s a RIF?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38EB3-3AB0-0053-89B2-6C3F61077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Firpo et. al. (2009) define the RIF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quantile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Expected value of the RIF equals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quantile </a:t>
                </a: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𝑅𝐼𝐹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38EB3-3AB0-0053-89B2-6C3F61077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EFC7D-524F-63DA-B593-D1A4C469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5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6CFD7-1E4D-449C-8005-74D62872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2630"/>
            <a:ext cx="10515600" cy="205273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How does the </a:t>
            </a:r>
            <a:r>
              <a:rPr lang="en-US" b="1" dirty="0" err="1">
                <a:solidFill>
                  <a:srgbClr val="468C8A"/>
                </a:solidFill>
              </a:rPr>
              <a:t>Firpo</a:t>
            </a:r>
            <a:r>
              <a:rPr lang="en-US" b="1" dirty="0">
                <a:solidFill>
                  <a:srgbClr val="468C8A"/>
                </a:solidFill>
              </a:rPr>
              <a:t> et. al. (2009) method work?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392E-17B3-4CC1-864C-36831CC8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C30-75D2-4788-895E-C573E428B67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47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90C0B-B6FC-0389-0EA6-28E4FAC2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169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97D0574-AB96-64BA-AD8F-5FF937ADF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829051"/>
              </p:ext>
            </p:extLst>
          </p:nvPr>
        </p:nvGraphicFramePr>
        <p:xfrm>
          <a:off x="1293555" y="436407"/>
          <a:ext cx="9604889" cy="5985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549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Abbreviations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C3366DB-90BA-9B24-5239-00ABDC1066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738191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8038">
                  <a:extLst>
                    <a:ext uri="{9D8B030D-6E8A-4147-A177-3AD203B41FA5}">
                      <a16:colId xmlns:a16="http://schemas.microsoft.com/office/drawing/2014/main" val="2133252876"/>
                    </a:ext>
                  </a:extLst>
                </a:gridCol>
                <a:gridCol w="7647562">
                  <a:extLst>
                    <a:ext uri="{9D8B030D-6E8A-4147-A177-3AD203B41FA5}">
                      <a16:colId xmlns:a16="http://schemas.microsoft.com/office/drawing/2014/main" val="2111438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2494C"/>
                          </a:solidFill>
                        </a:rPr>
                        <a:t>Abbreviation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2494C"/>
                          </a:solidFill>
                        </a:rPr>
                        <a:t>Full form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95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Cumulative Distribution Function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589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Conditional Expectation Function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6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CQF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Conditional Quantile Function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363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CQR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Conditional Quantile Regression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1024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Generating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30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Influence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0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Ordinary Least Squares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57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Recentered Influence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2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Systolic Blood Pressure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31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UQR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Unconditional Quantile 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72518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68C3-C37D-7DE4-186F-81BD6F87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138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90C0B-B6FC-0389-0EA6-28E4FAC2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97D0574-AB96-64BA-AD8F-5FF937ADF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723091"/>
              </p:ext>
            </p:extLst>
          </p:nvPr>
        </p:nvGraphicFramePr>
        <p:xfrm>
          <a:off x="1293555" y="436407"/>
          <a:ext cx="9604889" cy="5985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40942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732E-2CAF-5C69-D64E-01BDDCD4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Step 1: Choose the quantile of interest in the unconditional outcome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07A-734E-D379-790C-4A70D190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93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4E1AB-2BC5-E694-EF09-FEDD3C7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171</a:t>
            </a:fld>
            <a:endParaRPr lang="en-US"/>
          </a:p>
        </p:txBody>
      </p:sp>
      <p:pic>
        <p:nvPicPr>
          <p:cNvPr id="9" name="Picture 8" descr="A graph of a normal blood pressure&#10;&#10;Description automatically generated with low confidence">
            <a:extLst>
              <a:ext uri="{FF2B5EF4-FFF2-40B4-BE49-F238E27FC236}">
                <a16:creationId xmlns:a16="http://schemas.microsoft.com/office/drawing/2014/main" id="{DC05A29B-C573-DB36-CAE7-8FF8A4D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15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732E-2CAF-5C69-D64E-01BDDCD4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Step 1: Estimate the RIF at the quantile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07A-734E-D379-790C-4A70D190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93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4E1AB-2BC5-E694-EF09-FEDD3C7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172</a:t>
            </a:fld>
            <a:endParaRPr lang="en-US"/>
          </a:p>
        </p:txBody>
      </p:sp>
      <p:pic>
        <p:nvPicPr>
          <p:cNvPr id="9" name="Picture 8" descr="A graph of a normal blood pressure&#10;&#10;Description automatically generated with low confidence">
            <a:extLst>
              <a:ext uri="{FF2B5EF4-FFF2-40B4-BE49-F238E27FC236}">
                <a16:creationId xmlns:a16="http://schemas.microsoft.com/office/drawing/2014/main" id="{DC05A29B-C573-DB36-CAE7-8FF8A4D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7860A8-CDFD-3D8F-8C88-4448605A1F6F}"/>
                  </a:ext>
                </a:extLst>
              </p:cNvPr>
              <p:cNvSpPr txBox="1"/>
              <p:nvPr/>
            </p:nvSpPr>
            <p:spPr>
              <a:xfrm>
                <a:off x="7043896" y="1670408"/>
                <a:ext cx="4615366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7860A8-CDFD-3D8F-8C88-4448605A1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896" y="1670408"/>
                <a:ext cx="4615366" cy="576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E1FF80-DDB9-BE75-D38E-51A5E66A77F3}"/>
                  </a:ext>
                </a:extLst>
              </p:cNvPr>
              <p:cNvSpPr txBox="1"/>
              <p:nvPr/>
            </p:nvSpPr>
            <p:spPr>
              <a:xfrm>
                <a:off x="7194576" y="2546425"/>
                <a:ext cx="485466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𝑅𝐼𝐹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𝑆𝐵𝑃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=114+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0.25−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≤114)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(114)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E1FF80-DDB9-BE75-D38E-51A5E66A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76" y="2546425"/>
                <a:ext cx="4854662" cy="576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DBE9D0-F4AB-F8E3-487C-5FB2822894EC}"/>
                  </a:ext>
                </a:extLst>
              </p:cNvPr>
              <p:cNvSpPr txBox="1"/>
              <p:nvPr/>
            </p:nvSpPr>
            <p:spPr>
              <a:xfrm>
                <a:off x="7194576" y="3422442"/>
                <a:ext cx="438857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𝑅𝐼𝐹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𝑆𝐵𝑃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75.94; </m:t>
                              </m:r>
                              <m:r>
                                <a:rPr lang="en-US" b="0" i="1" smtClean="0">
                                  <a:solidFill>
                                    <a:srgbClr val="468C8A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468C8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468C8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468C8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≤114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126.69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US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DBE9D0-F4AB-F8E3-487C-5FB282289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76" y="3422442"/>
                <a:ext cx="4388574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0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732E-2CAF-5C69-D64E-01BDDCD4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Moving from the unconditional distribution to the RIF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07A-734E-D379-790C-4A70D190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93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4E1AB-2BC5-E694-EF09-FEDD3C7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173</a:t>
            </a:fld>
            <a:endParaRPr lang="en-US"/>
          </a:p>
        </p:txBody>
      </p:sp>
      <p:pic>
        <p:nvPicPr>
          <p:cNvPr id="9" name="Picture 8" descr="A graph of a normal blood pressure&#10;&#10;Description automatically generated with low confidence">
            <a:extLst>
              <a:ext uri="{FF2B5EF4-FFF2-40B4-BE49-F238E27FC236}">
                <a16:creationId xmlns:a16="http://schemas.microsoft.com/office/drawing/2014/main" id="{DC05A29B-C573-DB36-CAE7-8FF8A4D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4224"/>
            <a:ext cx="5635255" cy="3756836"/>
          </a:xfrm>
          <a:prstGeom prst="rect">
            <a:avLst/>
          </a:prstGeom>
        </p:spPr>
      </p:pic>
      <p:pic>
        <p:nvPicPr>
          <p:cNvPr id="8" name="Picture 7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3AF80ECE-BDB1-C001-CC1C-D6F5A7A6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74"/>
          <a:stretch/>
        </p:blipFill>
        <p:spPr>
          <a:xfrm>
            <a:off x="7077740" y="2122876"/>
            <a:ext cx="4798776" cy="375818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68D5A83-C70C-A22F-C01C-3DA16A80D23B}"/>
              </a:ext>
            </a:extLst>
          </p:cNvPr>
          <p:cNvSpPr/>
          <p:nvPr/>
        </p:nvSpPr>
        <p:spPr>
          <a:xfrm>
            <a:off x="6176630" y="3781600"/>
            <a:ext cx="593650" cy="439387"/>
          </a:xfrm>
          <a:prstGeom prst="rightArrow">
            <a:avLst/>
          </a:prstGeom>
          <a:solidFill>
            <a:srgbClr val="468C8A"/>
          </a:solidFill>
          <a:ln>
            <a:solidFill>
              <a:srgbClr val="468C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015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732E-2CAF-5C69-D64E-01BDDCD4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Step 1: Estimated RIF at the 25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quantile of SBP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07A-734E-D379-790C-4A70D190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93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4E1AB-2BC5-E694-EF09-FEDD3C7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174</a:t>
            </a:fld>
            <a:endParaRPr lang="en-US"/>
          </a:p>
        </p:txBody>
      </p:sp>
      <p:pic>
        <p:nvPicPr>
          <p:cNvPr id="9" name="Picture 8" descr="A graph of a normal blood pressure&#10;&#10;Description automatically generated with low confidence">
            <a:extLst>
              <a:ext uri="{FF2B5EF4-FFF2-40B4-BE49-F238E27FC236}">
                <a16:creationId xmlns:a16="http://schemas.microsoft.com/office/drawing/2014/main" id="{DC05A29B-C573-DB36-CAE7-8FF8A4D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4224"/>
            <a:ext cx="5635255" cy="3756836"/>
          </a:xfrm>
          <a:prstGeom prst="rect">
            <a:avLst/>
          </a:prstGeom>
        </p:spPr>
      </p:pic>
      <p:pic>
        <p:nvPicPr>
          <p:cNvPr id="8" name="Picture 7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3AF80ECE-BDB1-C001-CC1C-D6F5A7A6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74"/>
          <a:stretch/>
        </p:blipFill>
        <p:spPr>
          <a:xfrm>
            <a:off x="7077740" y="2122876"/>
            <a:ext cx="4798776" cy="3758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422AE-8801-4BC5-88CB-07BBE2115E55}"/>
                  </a:ext>
                </a:extLst>
              </p:cNvPr>
              <p:cNvSpPr txBox="1"/>
              <p:nvPr/>
            </p:nvSpPr>
            <p:spPr>
              <a:xfrm>
                <a:off x="7295377" y="1471451"/>
                <a:ext cx="436350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𝑆𝐵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75.94; </m:t>
                              </m:r>
                              <m:r>
                                <a:rPr lang="en-US" b="0" i="1" smtClean="0">
                                  <a:solidFill>
                                    <a:srgbClr val="468C8A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≤114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126.69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US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422AE-8801-4BC5-88CB-07BBE2115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377" y="1471451"/>
                <a:ext cx="4363502" cy="617861"/>
              </a:xfrm>
              <a:prstGeom prst="rect">
                <a:avLst/>
              </a:prstGeom>
              <a:blipFill>
                <a:blip r:embed="rId4"/>
                <a:stretch>
                  <a:fillRect l="-580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2294-F4E7-F95A-574C-A462EC409EA7}"/>
                  </a:ext>
                </a:extLst>
              </p:cNvPr>
              <p:cNvSpPr txBox="1"/>
              <p:nvPr/>
            </p:nvSpPr>
            <p:spPr>
              <a:xfrm>
                <a:off x="1900973" y="6121543"/>
                <a:ext cx="83900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𝑅𝐼𝐹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𝑆𝐵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75.94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0.75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126.69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=114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𝑚𝑚𝐻𝑔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2294-F4E7-F95A-574C-A462EC409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73" y="6121543"/>
                <a:ext cx="8390054" cy="307777"/>
              </a:xfrm>
              <a:prstGeom prst="rect">
                <a:avLst/>
              </a:prstGeom>
              <a:blipFill>
                <a:blip r:embed="rId5"/>
                <a:stretch>
                  <a:fillRect l="-906" t="-384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455B9652-21BD-E435-5A71-666233354012}"/>
              </a:ext>
            </a:extLst>
          </p:cNvPr>
          <p:cNvSpPr/>
          <p:nvPr/>
        </p:nvSpPr>
        <p:spPr>
          <a:xfrm>
            <a:off x="6176630" y="3781600"/>
            <a:ext cx="593650" cy="439387"/>
          </a:xfrm>
          <a:prstGeom prst="rightArrow">
            <a:avLst/>
          </a:prstGeom>
          <a:solidFill>
            <a:srgbClr val="468C8A"/>
          </a:solidFill>
          <a:ln>
            <a:solidFill>
              <a:srgbClr val="468C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732E-2CAF-5C69-D64E-01BDDCD4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Step 1: Estimated RIF at the 25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, 50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, and 75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quantiles of SBP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07A-734E-D379-790C-4A70D190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93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4E1AB-2BC5-E694-EF09-FEDD3C7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175</a:t>
            </a:fld>
            <a:endParaRPr lang="en-US"/>
          </a:p>
        </p:txBody>
      </p:sp>
      <p:pic>
        <p:nvPicPr>
          <p:cNvPr id="6" name="Picture 5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23F5D7B2-740D-494D-3FB7-F9F9044E3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1"/>
            <a:ext cx="7772400" cy="5181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78E667-AA27-7B18-60F1-10EF87758B7C}"/>
                  </a:ext>
                </a:extLst>
              </p:cNvPr>
              <p:cNvSpPr txBox="1"/>
              <p:nvPr/>
            </p:nvSpPr>
            <p:spPr>
              <a:xfrm>
                <a:off x="7675849" y="1877526"/>
                <a:ext cx="436350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2494C"/>
                          </a:solidFill>
                          <a:latin typeface="Cambria Math" panose="02040503050406030204" pitchFamily="18" charset="0"/>
                        </a:rPr>
                        <m:t>𝑅𝐼𝐹</m:t>
                      </m:r>
                      <m:r>
                        <a:rPr lang="en-US" b="0" i="1" smtClean="0">
                          <a:solidFill>
                            <a:srgbClr val="F2494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2494C"/>
                          </a:solidFill>
                          <a:latin typeface="Cambria Math" panose="02040503050406030204" pitchFamily="18" charset="0"/>
                        </a:rPr>
                        <m:t>𝑆𝐵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2494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2494C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2494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2494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2494C"/>
                                  </a:solidFill>
                                  <a:latin typeface="Cambria Math" panose="02040503050406030204" pitchFamily="18" charset="0"/>
                                </a:rPr>
                                <m:t>75.94; </m:t>
                              </m:r>
                              <m:r>
                                <a:rPr lang="en-US" b="0" i="1" smtClean="0">
                                  <a:solidFill>
                                    <a:srgbClr val="F2494C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2494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2494C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F2494C"/>
                                      </a:solidFill>
                                      <a:latin typeface="Cambria Math" panose="02040503050406030204" pitchFamily="18" charset="0"/>
                                    </a:rPr>
                                    <m:t>≤114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2494C"/>
                                  </a:solidFill>
                                  <a:latin typeface="Cambria Math" panose="02040503050406030204" pitchFamily="18" charset="0"/>
                                </a:rPr>
                                <m:t>126.69; </m:t>
                              </m:r>
                              <m:r>
                                <a:rPr lang="en-US" i="1" smtClean="0">
                                  <a:solidFill>
                                    <a:srgbClr val="F2494C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2494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2494C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F2494C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i="1">
                                      <a:solidFill>
                                        <a:srgbClr val="F2494C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2494C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2494C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78E667-AA27-7B18-60F1-10EF87758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49" y="1877526"/>
                <a:ext cx="4363502" cy="617861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70B54-CB46-CFD0-A670-A3C845D1415C}"/>
                  </a:ext>
                </a:extLst>
              </p:cNvPr>
              <p:cNvSpPr txBox="1"/>
              <p:nvPr/>
            </p:nvSpPr>
            <p:spPr>
              <a:xfrm>
                <a:off x="7675849" y="2811139"/>
                <a:ext cx="444205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𝑅𝐼𝐹</m:t>
                      </m:r>
                      <m:r>
                        <a:rPr lang="en-US" b="0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𝑆𝐵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468C8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468C8A"/>
                                  </a:solidFill>
                                  <a:latin typeface="Cambria Math" panose="02040503050406030204" pitchFamily="18" charset="0"/>
                                </a:rPr>
                                <m:t>103.00; </m:t>
                              </m:r>
                              <m:r>
                                <a:rPr lang="en-US" b="0" i="1" smtClean="0">
                                  <a:solidFill>
                                    <a:srgbClr val="468C8A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≤125.5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468C8A"/>
                                  </a:solidFill>
                                  <a:latin typeface="Cambria Math" panose="02040503050406030204" pitchFamily="18" charset="0"/>
                                </a:rPr>
                                <m:t>148.00; </m:t>
                              </m:r>
                              <m:r>
                                <a:rPr lang="en-US" i="1" smtClean="0">
                                  <a:solidFill>
                                    <a:srgbClr val="468C8A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i="1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25.5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468C8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70B54-CB46-CFD0-A670-A3C845D14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49" y="2811139"/>
                <a:ext cx="4442050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9A4B7F-7B3E-5073-3464-4C2F7DF47B4D}"/>
                  </a:ext>
                </a:extLst>
              </p:cNvPr>
              <p:cNvSpPr txBox="1"/>
              <p:nvPr/>
            </p:nvSpPr>
            <p:spPr>
              <a:xfrm>
                <a:off x="7675849" y="3744752"/>
                <a:ext cx="4442050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𝑅𝐼𝐹</m:t>
                      </m:r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𝑆𝐵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121.65; </m:t>
                              </m:r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≤138.5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189.05; </m:t>
                              </m:r>
                              <m:r>
                                <a:rPr lang="en-US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38.5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9A4B7F-7B3E-5073-3464-4C2F7DF47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49" y="3744752"/>
                <a:ext cx="4442050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8199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90C0B-B6FC-0389-0EA6-28E4FAC2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97D0574-AB96-64BA-AD8F-5FF937ADF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563843"/>
              </p:ext>
            </p:extLst>
          </p:nvPr>
        </p:nvGraphicFramePr>
        <p:xfrm>
          <a:off x="1293555" y="436407"/>
          <a:ext cx="9604889" cy="5985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789103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0FD2-6A34-FA7B-7CF5-6F903FFB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Step 2: Three ways to regress RIF on exposure and covariates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38EB3-3AB0-0053-89B2-6C3F61077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Three ways of regressing RIF on exposure and covariates: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Linear regression using OLS with RIF as the outcome (RIF-OLS)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Logistic regression using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the outcome (RIF-Logit)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Polynomial regression to model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(RIF-NP)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We will focus on RIF-OLS as it is easiest and most practical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38EB3-3AB0-0053-89B2-6C3F61077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EFC7D-524F-63DA-B593-D1A4C469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75CE-6F8C-E5AE-5549-A80214CE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Step 2: Fitting the RIF-OLS regression for SBP at the 25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quantile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49D6-2022-7927-E769-AA95010C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8E8CB-9729-46D9-DD5A-9BA573DD95FF}"/>
                  </a:ext>
                </a:extLst>
              </p:cNvPr>
              <p:cNvSpPr txBox="1"/>
              <p:nvPr/>
            </p:nvSpPr>
            <p:spPr>
              <a:xfrm>
                <a:off x="733121" y="2174678"/>
                <a:ext cx="10725757" cy="578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𝑅𝐼𝐹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0.25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0,0.25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1,0.25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8E8CB-9729-46D9-DD5A-9BA573DD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21" y="2174678"/>
                <a:ext cx="10725757" cy="578363"/>
              </a:xfrm>
              <a:prstGeom prst="rect">
                <a:avLst/>
              </a:prstGeom>
              <a:blipFill>
                <a:blip r:embed="rId3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AC9B9-AFAF-18E5-0BC8-E56F24C9F871}"/>
                  </a:ext>
                </a:extLst>
              </p:cNvPr>
              <p:cNvSpPr txBox="1"/>
              <p:nvPr/>
            </p:nvSpPr>
            <p:spPr>
              <a:xfrm>
                <a:off x="206608" y="3241422"/>
                <a:ext cx="11778780" cy="6253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𝑅𝐼𝐹</m:t>
                              </m:r>
                              <m:d>
                                <m:d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0.25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0,0.25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1,0.25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b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AC9B9-AFAF-18E5-0BC8-E56F24C9F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" y="3241422"/>
                <a:ext cx="11778780" cy="625364"/>
              </a:xfrm>
              <a:prstGeom prst="rect">
                <a:avLst/>
              </a:prstGeom>
              <a:blipFill>
                <a:blip r:embed="rId4"/>
                <a:stretch>
                  <a:fillRect l="-7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8919D-0041-10A6-6C44-631D823CCA63}"/>
                  </a:ext>
                </a:extLst>
              </p:cNvPr>
              <p:cNvSpPr txBox="1"/>
              <p:nvPr/>
            </p:nvSpPr>
            <p:spPr>
              <a:xfrm>
                <a:off x="658932" y="4355167"/>
                <a:ext cx="10874131" cy="578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𝑅𝐼𝐹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0,0.25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1,0.25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8919D-0041-10A6-6C44-631D823C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2" y="4355167"/>
                <a:ext cx="10874131" cy="578363"/>
              </a:xfrm>
              <a:prstGeom prst="rect">
                <a:avLst/>
              </a:prstGeom>
              <a:blipFill>
                <a:blip r:embed="rId5"/>
                <a:stretch>
                  <a:fillRect l="-350" r="-816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19FB00F-A90B-F4C3-0C91-2ABC383DA3CD}"/>
              </a:ext>
            </a:extLst>
          </p:cNvPr>
          <p:cNvSpPr/>
          <p:nvPr/>
        </p:nvSpPr>
        <p:spPr>
          <a:xfrm>
            <a:off x="6875585" y="4377221"/>
            <a:ext cx="1239715" cy="625364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AAA03E6-C394-DB8E-46C4-77DDBBB82B49}"/>
              </a:ext>
            </a:extLst>
          </p:cNvPr>
          <p:cNvSpPr/>
          <p:nvPr/>
        </p:nvSpPr>
        <p:spPr>
          <a:xfrm rot="16200000" flipV="1">
            <a:off x="2456365" y="3234032"/>
            <a:ext cx="340971" cy="3935838"/>
          </a:xfrm>
          <a:prstGeom prst="leftBrace">
            <a:avLst/>
          </a:prstGeom>
          <a:ln w="28575">
            <a:solidFill>
              <a:srgbClr val="468C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F7E630-C92C-E83D-973B-E2593072D1AF}"/>
                  </a:ext>
                </a:extLst>
              </p:cNvPr>
              <p:cNvSpPr txBox="1"/>
              <p:nvPr/>
            </p:nvSpPr>
            <p:spPr>
              <a:xfrm>
                <a:off x="836502" y="5406156"/>
                <a:ext cx="3758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𝑅𝐼𝐹</m:t>
                          </m:r>
                          <m:r>
                            <a:rPr lang="en-US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F7E630-C92C-E83D-973B-E2593072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02" y="5406156"/>
                <a:ext cx="375826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69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  <p:bldP spid="13" grpId="0" animBg="1"/>
      <p:bldP spid="1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732E-2CAF-5C69-D64E-01BDDCD4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The RIF “trick”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07A-734E-D379-790C-4A70D190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93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4E1AB-2BC5-E694-EF09-FEDD3C7D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179</a:t>
            </a:fld>
            <a:endParaRPr lang="en-US"/>
          </a:p>
        </p:txBody>
      </p:sp>
      <p:pic>
        <p:nvPicPr>
          <p:cNvPr id="9" name="Picture 8" descr="A graph of a normal blood pressure&#10;&#10;Description automatically generated with low confidence">
            <a:extLst>
              <a:ext uri="{FF2B5EF4-FFF2-40B4-BE49-F238E27FC236}">
                <a16:creationId xmlns:a16="http://schemas.microsoft.com/office/drawing/2014/main" id="{DC05A29B-C573-DB36-CAE7-8FF8A4D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2453"/>
            <a:ext cx="5635255" cy="3756836"/>
          </a:xfrm>
          <a:prstGeom prst="rect">
            <a:avLst/>
          </a:prstGeom>
        </p:spPr>
      </p:pic>
      <p:pic>
        <p:nvPicPr>
          <p:cNvPr id="8" name="Picture 7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3AF80ECE-BDB1-C001-CC1C-D6F5A7A6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74"/>
          <a:stretch/>
        </p:blipFill>
        <p:spPr>
          <a:xfrm>
            <a:off x="7077740" y="2261105"/>
            <a:ext cx="4798776" cy="3758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422AE-8801-4BC5-88CB-07BBE2115E55}"/>
                  </a:ext>
                </a:extLst>
              </p:cNvPr>
              <p:cNvSpPr txBox="1"/>
              <p:nvPr/>
            </p:nvSpPr>
            <p:spPr>
              <a:xfrm>
                <a:off x="7295377" y="1684111"/>
                <a:ext cx="436350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𝑆𝐵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75.94; </m:t>
                              </m:r>
                              <m:r>
                                <a:rPr lang="en-US" b="0" i="1" smtClean="0">
                                  <a:solidFill>
                                    <a:srgbClr val="468C8A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468C8A"/>
                                      </a:solidFill>
                                      <a:latin typeface="Cambria Math" panose="02040503050406030204" pitchFamily="18" charset="0"/>
                                    </a:rPr>
                                    <m:t>≤114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126.69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US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𝑆𝐵𝑃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i="1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422AE-8801-4BC5-88CB-07BBE2115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377" y="1684111"/>
                <a:ext cx="4363502" cy="617861"/>
              </a:xfrm>
              <a:prstGeom prst="rect">
                <a:avLst/>
              </a:prstGeom>
              <a:blipFill>
                <a:blip r:embed="rId4"/>
                <a:stretch>
                  <a:fillRect l="-580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2294-F4E7-F95A-574C-A462EC409EA7}"/>
                  </a:ext>
                </a:extLst>
              </p:cNvPr>
              <p:cNvSpPr txBox="1"/>
              <p:nvPr/>
            </p:nvSpPr>
            <p:spPr>
              <a:xfrm>
                <a:off x="1900973" y="6249139"/>
                <a:ext cx="83900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𝑅𝐼𝐹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𝑆𝐵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75.94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0.75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126.69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=114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𝑚𝑚𝐻𝑔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2294-F4E7-F95A-574C-A462EC409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73" y="6249139"/>
                <a:ext cx="8390054" cy="307777"/>
              </a:xfrm>
              <a:prstGeom prst="rect">
                <a:avLst/>
              </a:prstGeom>
              <a:blipFill>
                <a:blip r:embed="rId5"/>
                <a:stretch>
                  <a:fillRect l="-906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CCAF3265-04BA-5379-0601-AAC198785B33}"/>
              </a:ext>
            </a:extLst>
          </p:cNvPr>
          <p:cNvSpPr/>
          <p:nvPr/>
        </p:nvSpPr>
        <p:spPr>
          <a:xfrm>
            <a:off x="6176630" y="3781600"/>
            <a:ext cx="593650" cy="439387"/>
          </a:xfrm>
          <a:prstGeom prst="rightArrow">
            <a:avLst/>
          </a:prstGeom>
          <a:solidFill>
            <a:srgbClr val="468C8A"/>
          </a:solidFill>
          <a:ln>
            <a:solidFill>
              <a:srgbClr val="468C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75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C6F4-90FC-C900-A98B-FC812431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Outline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5F4C-C0D3-9AE1-46EA-1EED428C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Importance of focusing on the entire outcome distribution (~12 mins)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Means and quantiles (~30 mins) </a:t>
            </a:r>
            <a:r>
              <a:rPr lang="en-US" dirty="0">
                <a:solidFill>
                  <a:srgbClr val="FF9300"/>
                </a:solidFill>
              </a:rPr>
              <a:t>10-minute break</a:t>
            </a:r>
            <a:br>
              <a:rPr lang="en-US" dirty="0">
                <a:solidFill>
                  <a:srgbClr val="FF9300"/>
                </a:solidFill>
              </a:rPr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Linear regression + R code (~30 mins) </a:t>
            </a:r>
            <a:r>
              <a:rPr lang="en-US" dirty="0">
                <a:solidFill>
                  <a:srgbClr val="FF9300"/>
                </a:solidFill>
              </a:rPr>
              <a:t>30-minute food break</a:t>
            </a:r>
            <a:br>
              <a:rPr lang="en-US" dirty="0">
                <a:solidFill>
                  <a:srgbClr val="FF9300"/>
                </a:solidFill>
              </a:rPr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Conditional quantile regression + R code (~45 mins) </a:t>
            </a:r>
            <a:r>
              <a:rPr lang="en-US" dirty="0">
                <a:solidFill>
                  <a:srgbClr val="FF9300"/>
                </a:solidFill>
              </a:rPr>
              <a:t>10-minute break</a:t>
            </a:r>
            <a:br>
              <a:rPr lang="en-US" dirty="0">
                <a:solidFill>
                  <a:srgbClr val="FF9300"/>
                </a:solidFill>
              </a:rPr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Unconditional quantile regression + R code (~45 mins)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and conclude (~15 mins)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76ECB-AA53-C155-0FED-9ACE5BD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6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1556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rgbClr val="F2494C"/>
                </a:solidFill>
              </a:rPr>
              <a:t>Firpo’s</a:t>
            </a:r>
            <a:r>
              <a:rPr lang="en-US" b="1" dirty="0">
                <a:solidFill>
                  <a:srgbClr val="F2494C"/>
                </a:solidFill>
              </a:rPr>
              <a:t> method “tricks” a regression model into modeling quantiles of the unconditional outcome distribution by using the recentered influence function as the outcome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180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872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392E-17B3-4CC1-864C-36831CC8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C30-75D2-4788-895E-C573E428B678}" type="slidenum">
              <a:rPr lang="en-US" smtClean="0"/>
              <a:t>181</a:t>
            </a:fld>
            <a:endParaRPr lang="en-US"/>
          </a:p>
        </p:txBody>
      </p:sp>
      <p:pic>
        <p:nvPicPr>
          <p:cNvPr id="5" name="Picture 4" descr="A person with a mustache and a hand on his head&#10;&#10;Description automatically generated with low confidence">
            <a:extLst>
              <a:ext uri="{FF2B5EF4-FFF2-40B4-BE49-F238E27FC236}">
                <a16:creationId xmlns:a16="http://schemas.microsoft.com/office/drawing/2014/main" id="{087DCEC2-DB5A-624C-8BDB-E6D8E829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835404"/>
            <a:ext cx="6309360" cy="51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079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7B44-3EF6-68BA-1677-9ED61E96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Interpreting coefficients of the RIF-OLS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CDDD5-5FB9-3A28-D965-C206F0A3D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𝑅𝐼𝐹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estimated change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9300"/>
                    </a:solidFill>
                  </a:rPr>
                  <a:t> quantile of the unconditional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FF9300"/>
                    </a:solidFill>
                  </a:rPr>
                  <a:t> </a:t>
                </a:r>
                <a:r>
                  <a:rPr lang="en-US" dirty="0"/>
                  <a:t>for a unit change in the </a:t>
                </a:r>
                <a:r>
                  <a:rPr lang="en-US" dirty="0">
                    <a:solidFill>
                      <a:srgbClr val="FF9300"/>
                    </a:solidFill>
                  </a:rPr>
                  <a:t>mean of the unconditional distribution of the exposure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CDDD5-5FB9-3A28-D965-C206F0A3D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B0A49-C3C0-C622-10C4-25A43666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350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645B0A7-2856-451F-024C-B5DF51C445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429000"/>
                <a:ext cx="10515600" cy="2852737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rgbClr val="F2494C"/>
                    </a:solidFill>
                  </a:rPr>
                  <a:t>In the context of our example, unconditional quantile regression answers the question: </a:t>
                </a:r>
                <a:r>
                  <a:rPr lang="en-US" sz="4800" b="1" dirty="0">
                    <a:solidFill>
                      <a:srgbClr val="0070C0"/>
                    </a:solidFill>
                  </a:rPr>
                  <a:t>By how much does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p>
                        <m:r>
                          <a:rPr lang="en-US" sz="4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4800" b="1" dirty="0">
                    <a:solidFill>
                      <a:srgbClr val="0070C0"/>
                    </a:solidFill>
                  </a:rPr>
                  <a:t> quantile of the unconditional SBP distribution change if the mean of the unconditional education distribution changed by one unit?</a:t>
                </a:r>
                <a:endParaRPr lang="en-US" sz="4800" b="1" dirty="0">
                  <a:solidFill>
                    <a:srgbClr val="F2494C"/>
                  </a:solidFill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645B0A7-2856-451F-024C-B5DF51C44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429000"/>
                <a:ext cx="10515600" cy="2852737"/>
              </a:xfrm>
              <a:blipFill>
                <a:blip r:embed="rId2"/>
                <a:stretch>
                  <a:fillRect l="-290" t="-96788" r="-1623" b="-1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183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754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90C0B-B6FC-0389-0EA6-28E4FAC2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184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97D0574-AB96-64BA-AD8F-5FF937ADF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318885"/>
              </p:ext>
            </p:extLst>
          </p:nvPr>
        </p:nvGraphicFramePr>
        <p:xfrm>
          <a:off x="1293555" y="436407"/>
          <a:ext cx="9604889" cy="5985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0299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75CE-6F8C-E5AE-5549-A80214CE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Step 3: Bootstrap confidence intervals (preferred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49D6-2022-7927-E769-AA95010C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8E8CB-9729-46D9-DD5A-9BA573DD95FF}"/>
                  </a:ext>
                </a:extLst>
              </p:cNvPr>
              <p:cNvSpPr txBox="1"/>
              <p:nvPr/>
            </p:nvSpPr>
            <p:spPr>
              <a:xfrm>
                <a:off x="1454152" y="2125219"/>
                <a:ext cx="891975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𝑅𝐼𝐹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0.25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8E8CB-9729-46D9-DD5A-9BA573DD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152" y="2125219"/>
                <a:ext cx="891975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AC9B9-AFAF-18E5-0BC8-E56F24C9F871}"/>
                  </a:ext>
                </a:extLst>
              </p:cNvPr>
              <p:cNvSpPr txBox="1"/>
              <p:nvPr/>
            </p:nvSpPr>
            <p:spPr>
              <a:xfrm>
                <a:off x="896467" y="3264372"/>
                <a:ext cx="10204973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𝑅𝐼𝐹</m:t>
                              </m:r>
                              <m:d>
                                <m:d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𝑆𝐵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0.25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AC9B9-AFAF-18E5-0BC8-E56F24C9F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67" y="3264372"/>
                <a:ext cx="10204973" cy="625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8919D-0041-10A6-6C44-631D823CCA63}"/>
                  </a:ext>
                </a:extLst>
              </p:cNvPr>
              <p:cNvSpPr txBox="1"/>
              <p:nvPr/>
            </p:nvSpPr>
            <p:spPr>
              <a:xfrm>
                <a:off x="1536996" y="4474891"/>
                <a:ext cx="88828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𝑅𝐼𝐹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8919D-0041-10A6-6C44-631D823C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996" y="4474891"/>
                <a:ext cx="88828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-Turn Arrow 2">
            <a:extLst>
              <a:ext uri="{FF2B5EF4-FFF2-40B4-BE49-F238E27FC236}">
                <a16:creationId xmlns:a16="http://schemas.microsoft.com/office/drawing/2014/main" id="{ABD1A46B-879C-02C3-D1EE-97CE1C81BAC5}"/>
              </a:ext>
            </a:extLst>
          </p:cNvPr>
          <p:cNvSpPr/>
          <p:nvPr/>
        </p:nvSpPr>
        <p:spPr>
          <a:xfrm rot="5400000">
            <a:off x="9195411" y="3574489"/>
            <a:ext cx="4316777" cy="630494"/>
          </a:xfrm>
          <a:prstGeom prst="uturnArrow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06E33-D990-4B54-B33D-926F06A16185}"/>
              </a:ext>
            </a:extLst>
          </p:cNvPr>
          <p:cNvSpPr txBox="1"/>
          <p:nvPr/>
        </p:nvSpPr>
        <p:spPr>
          <a:xfrm>
            <a:off x="97277" y="5600654"/>
            <a:ext cx="10941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rgbClr val="FF9300"/>
                </a:solidFill>
              </a:rPr>
              <a:t>Resample 500+ times, fit RIF regression in each sample, then use the 2.5</a:t>
            </a:r>
            <a:r>
              <a:rPr lang="en-US" sz="3000" baseline="30000" dirty="0">
                <a:solidFill>
                  <a:srgbClr val="FF9300"/>
                </a:solidFill>
              </a:rPr>
              <a:t>th</a:t>
            </a:r>
            <a:r>
              <a:rPr lang="en-US" sz="3000" dirty="0">
                <a:solidFill>
                  <a:srgbClr val="FF9300"/>
                </a:solidFill>
              </a:rPr>
              <a:t> and 97.5</a:t>
            </a:r>
            <a:r>
              <a:rPr lang="en-US" sz="3000" baseline="30000" dirty="0">
                <a:solidFill>
                  <a:srgbClr val="FF9300"/>
                </a:solidFill>
              </a:rPr>
              <a:t>th</a:t>
            </a:r>
            <a:r>
              <a:rPr lang="en-US" sz="3000" dirty="0">
                <a:solidFill>
                  <a:srgbClr val="FF9300"/>
                </a:solidFill>
              </a:rPr>
              <a:t> quantiles of the “sampling distribution”</a:t>
            </a:r>
          </a:p>
        </p:txBody>
      </p:sp>
    </p:spTree>
    <p:extLst>
      <p:ext uri="{BB962C8B-B14F-4D97-AF65-F5344CB8AC3E}">
        <p14:creationId xmlns:p14="http://schemas.microsoft.com/office/powerpoint/2010/main" val="288475610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75CE-6F8C-E5AE-5549-A80214CE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Step 3: Heteroskedasticity robust standard errors 💪🏼💪🏾💪🏼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FE7E72-9429-1EF6-F947-3F65D38085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0552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𝑅𝐼𝐹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0.25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Estimate heteroskedasticity robust standard errors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FE7E72-9429-1EF6-F947-3F65D38085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05525"/>
              </a:xfr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49D6-2022-7927-E769-AA95010C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4352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557-7665-3FBF-2A28-BA89B861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185"/>
            <a:ext cx="10515600" cy="95762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9300"/>
                </a:solidFill>
              </a:rPr>
              <a:t>Time for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F363-8119-BBFF-0772-D170B236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0883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Estimating the change in the unconditional quantile using conditional quantile regression estimates is difficult</a:t>
            </a:r>
          </a:p>
          <a:p>
            <a:pPr lvl="1"/>
            <a:r>
              <a:rPr lang="en-US" dirty="0"/>
              <a:t>Using alternative methods like Firpo that estimate the unconditional quantile directly is easy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RIF-regression method captures the change in quantiles of the unconditional distribution for a small change in the exposure distribution</a:t>
            </a:r>
          </a:p>
          <a:p>
            <a:pPr lvl="1"/>
            <a:r>
              <a:rPr lang="en-US" dirty="0"/>
              <a:t>Since it includes an indicator function, the RIF will only take on two values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RIF regression involves regressing the RIF at the quantile of interest on the exposure and other covariates (e.g., using OLS)</a:t>
            </a:r>
          </a:p>
          <a:p>
            <a:pPr lvl="1"/>
            <a:r>
              <a:rPr lang="en-US" dirty="0"/>
              <a:t>We are “tricking” a regression to model the unconditional quantiles by using the RIF as the outcome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4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7EE0-F86D-7492-9722-530BF6D8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Vanquishing the </a:t>
            </a:r>
            <a:r>
              <a:rPr lang="en-US" b="1" i="1" dirty="0" err="1">
                <a:solidFill>
                  <a:schemeClr val="bg1"/>
                </a:solidFill>
              </a:rPr>
              <a:t>l’homme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moyen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31D2-FC51-AC12-3B0E-C629EC02D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i.e., comparing the different estimators and where do we go from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FAA3-65B8-8BAA-6557-271A8B0F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E00EF-AE84-4193-80D9-56955F3C2E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4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C6F4-90FC-C900-A98B-FC812431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Key takeaways from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5F4C-C0D3-9AE1-46EA-1EED428C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Investigating how an exposure affects the entire outcome distribution, in particular the tails, is substantively important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Quantile regressions allow us to quantify the relationship of an exposure with the outcome distribution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Need to determine if we are interested in quantiles of the conditional or unconditional outcome distribution in advance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Separate estimators need to be used for quantiles of the conditional versus unconditional outcome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76ECB-AA53-C155-0FED-9ACE5BD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8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845076"/>
                  </p:ext>
                </p:extLst>
              </p:nvPr>
            </p:nvGraphicFramePr>
            <p:xfrm>
              <a:off x="222202" y="379952"/>
              <a:ext cx="11747596" cy="121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𝑅𝐼𝐹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845076"/>
                  </p:ext>
                </p:extLst>
              </p:nvPr>
            </p:nvGraphicFramePr>
            <p:xfrm>
              <a:off x="222202" y="379952"/>
              <a:ext cx="11747596" cy="121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573" t="-92453" r="-200000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948" t="-92453" r="-100402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6373" t="-92453" r="-200" b="-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380893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642944"/>
                  </p:ext>
                </p:extLst>
              </p:nvPr>
            </p:nvGraphicFramePr>
            <p:xfrm>
              <a:off x="222202" y="379952"/>
              <a:ext cx="11747596" cy="2042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𝑅𝐼𝐹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Standard assumptions about the error term (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</a:rPr>
                            <a:t>iid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, Normal distribution) are usually violated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distributional assumption is made about the 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explicit assumption, but likely the same assumptions as the estimation strategy used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86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642944"/>
                  </p:ext>
                </p:extLst>
              </p:nvPr>
            </p:nvGraphicFramePr>
            <p:xfrm>
              <a:off x="222202" y="379952"/>
              <a:ext cx="11747596" cy="2042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573" t="-92453" r="-200000" b="-138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948" t="-92453" r="-100402" b="-138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6373" t="-92453" r="-200" b="-13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Standard assumptions about the error term (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</a:rPr>
                            <a:t>iid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, Normal distribution) are usually violated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distributional assumption is made about the 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explicit assumption, but likely the same assumptions as the estimation strategy used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86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72820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3149435"/>
                  </p:ext>
                </p:extLst>
              </p:nvPr>
            </p:nvGraphicFramePr>
            <p:xfrm>
              <a:off x="222202" y="379952"/>
              <a:ext cx="11747596" cy="34592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𝑅𝐼𝐹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Standard assumptions about the error term (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</a:rPr>
                            <a:t>iid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, Normal distribution) are usually violated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distributional assumption is made about the 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explicit assumption, but likely the same assumptions as the estimation strategy used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86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coefficients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 of estimation depends on the estimator used </a:t>
                          </a:r>
                          <a:b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(e.g., RIF-OLS, RIF-Logit)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19783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Analytic 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Linear programming methods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Many, including OLS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0005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3149435"/>
                  </p:ext>
                </p:extLst>
              </p:nvPr>
            </p:nvGraphicFramePr>
            <p:xfrm>
              <a:off x="222202" y="379952"/>
              <a:ext cx="11747596" cy="34592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573" t="-93333" r="-200000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948" t="-93333" r="-100402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6373" t="-93333" r="-200" b="-35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Standard assumptions about the error term (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</a:rPr>
                            <a:t>iid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, Normal distribution) are usually violated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distributional assumption is made about the 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explicit assumption, but likely the same assumptions as the estimation strategy used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86111"/>
                      </a:ext>
                    </a:extLst>
                  </a:tr>
                  <a:tr h="777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coefficients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6573" t="-264063" r="-200000" b="-82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6948" t="-264063" r="-100402" b="-8281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 of estimation depends on the estimator used </a:t>
                          </a:r>
                          <a:b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(e.g., RIF-OLS, RIF-Logit)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19783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Analytic 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Linear programming methods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Many, including OLS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00052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179545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3373916"/>
                  </p:ext>
                </p:extLst>
              </p:nvPr>
            </p:nvGraphicFramePr>
            <p:xfrm>
              <a:off x="222202" y="379952"/>
              <a:ext cx="11747596" cy="45260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𝑅𝐼𝐹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Standard assumptions about the error term (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</a:rPr>
                            <a:t>iid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, Normal distribution) are usually violated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distributional assumption is made about the 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explicit assumption, but likely the same assumptions as the estimation strategy used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86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coefficients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 of estimation depends on the estimator used </a:t>
                          </a:r>
                          <a:b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(e.g., RIF-OLS, RIF-Logit)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19783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Analytic 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Linear programming methods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Many, including OLS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0005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standard errors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Several estimators are available + bootstrap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Several estimators are available and key point is that we need to estimate the error density + bootstrap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Same estimators available as would be for the choice of estimator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21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3373916"/>
                  </p:ext>
                </p:extLst>
              </p:nvPr>
            </p:nvGraphicFramePr>
            <p:xfrm>
              <a:off x="222202" y="379952"/>
              <a:ext cx="11747596" cy="45260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573" t="-93333" r="-200000" b="-52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948" t="-93333" r="-100402" b="-52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6373" t="-93333" r="-200" b="-52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Standard assumptions about the error term (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</a:rPr>
                            <a:t>iid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, Normal distribution) are usually violated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distributional assumption is made about the 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explicit assumption, but likely the same assumptions as the estimation strategy used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86111"/>
                      </a:ext>
                    </a:extLst>
                  </a:tr>
                  <a:tr h="777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coefficients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6573" t="-264063" r="-200000" b="-2289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6948" t="-264063" r="-100402" b="-22890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 of estimation depends on the estimator used </a:t>
                          </a:r>
                          <a:b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(e.g., RIF-OLS, RIF-Logit)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19783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Analytic 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Linear programming methods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Many, including OLS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0005246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standard errors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Several estimators are available + bootstrap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Several estimators are available and key point is that we need to estimate the error density + bootstrap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Same estimators available as would be for the choice of estimator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219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2044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2202" y="379952"/>
              <a:ext cx="11747596" cy="60980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𝑅𝐼𝐹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=(0,1)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Standard assumptions about the error term (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</a:rPr>
                            <a:t>iid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, Normal distribution) are usually violated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distributional assumption is made about the 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explicit assumption, but likely the same assumptions as the estimation strategy used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86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coefficients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 of estimation depends on the estimator used </a:t>
                          </a:r>
                          <a:b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(e.g., RIF-OLS, RIF-Logit)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19783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Analytic 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Linear programming methods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Many, including OLS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0005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standard errors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Several estimators are available + bootstrap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Several estimators are available and key point is that we need to estimate the error density + bootstrap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Same estimators available as would be for the choice of estimator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21977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Interpretation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One unit increase in the independent variable of interest is associated with a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 unit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change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 in the conditional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mean of the outcome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One unit increase in the independent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variable of interest is associated with a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 unit change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in 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the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 quantile of the conditional outcome distribution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One unit increase in the mean of the independent variable of interest is associated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with a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 unit change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in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 quantile of the unconditional outcome distribution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52075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C209AA3A-21EF-078F-96DC-337BEDD58E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2202" y="379952"/>
              <a:ext cx="11747596" cy="60980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33083">
                      <a:extLst>
                        <a:ext uri="{9D8B030D-6E8A-4147-A177-3AD203B41FA5}">
                          <a16:colId xmlns:a16="http://schemas.microsoft.com/office/drawing/2014/main" val="2485563793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972392090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2831166234"/>
                        </a:ext>
                      </a:extLst>
                    </a:gridCol>
                    <a:gridCol w="3038171">
                      <a:extLst>
                        <a:ext uri="{9D8B030D-6E8A-4147-A177-3AD203B41FA5}">
                          <a16:colId xmlns:a16="http://schemas.microsoft.com/office/drawing/2014/main" val="114694845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Linear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rgbClr val="468C8A"/>
                              </a:solidFill>
                            </a:rPr>
                            <a:t>Unconditional Quantile Regression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63894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Model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573" t="-93333" r="-200000" b="-7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948" t="-93333" r="-100402" b="-7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6373" t="-93333" r="-200" b="-77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483575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Standard assumptions about the error term (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</a:rPr>
                            <a:t>iid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, Normal distribution) are usually violated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distributional assumption is made about the error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No explicit assumption, but likely the same assumptions as the estimation strategy used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86111"/>
                      </a:ext>
                    </a:extLst>
                  </a:tr>
                  <a:tr h="77705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coefficients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6573" t="-264063" r="-200000" b="-43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6948" t="-264063" r="-100402" b="-43046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Method of estimation depends on the estimator used </a:t>
                          </a:r>
                          <a:b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(e.g., RIF-OLS, RIF-Logit)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19783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Analytic solution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Linear programming methods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Many, including OLS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0005246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Estimating standard errors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Several estimators are available + bootstrap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Several estimators are available and key point is that we need to estimate the error density + bootstrap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Same estimators available as would be for the choice of estimator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21977"/>
                      </a:ext>
                    </a:extLst>
                  </a:tr>
                  <a:tr h="1572006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Interpretation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573" t="-289147" r="-200000" b="-5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948" t="-289147" r="-100402" b="-5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6373" t="-289147" r="-200" b="-5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2075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477840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6586-FEAA-315E-0F11-85C6046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Comparing linear regression, CQR, and UQR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25609-E113-679D-5796-4C2C82AE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195</a:t>
            </a:fld>
            <a:endParaRPr lang="en-US"/>
          </a:p>
        </p:txBody>
      </p:sp>
      <p:pic>
        <p:nvPicPr>
          <p:cNvPr id="6" name="Picture 5" descr="A picture containing text, map, font&#10;&#10;Description automatically generated">
            <a:extLst>
              <a:ext uri="{FF2B5EF4-FFF2-40B4-BE49-F238E27FC236}">
                <a16:creationId xmlns:a16="http://schemas.microsoft.com/office/drawing/2014/main" id="{F819C047-321A-3D7C-BBE0-7E0F72173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14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7032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CQR and UQR estimates may be quite different, but even when they are similar, remember that they are estimating quite different </a:t>
            </a:r>
            <a:r>
              <a:rPr lang="en-US" b="1" dirty="0" err="1">
                <a:solidFill>
                  <a:srgbClr val="F2494C"/>
                </a:solidFill>
              </a:rPr>
              <a:t>estimads</a:t>
            </a:r>
            <a:endParaRPr lang="en-US" b="1" dirty="0">
              <a:solidFill>
                <a:srgbClr val="F2494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196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96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508F-A6CF-4B25-84DA-0A82CD5A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Choosing between CQR and UQR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25D3A-3844-7F3E-7A70-08D199BB2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aims of your study?</a:t>
            </a:r>
          </a:p>
          <a:p>
            <a:pPr lvl="1"/>
            <a:r>
              <a:rPr lang="en-US" dirty="0"/>
              <a:t>Are you interested in making comparisons of the exposure-outcome relationship across groups defined based on individual characteristics? If so, </a:t>
            </a:r>
            <a:r>
              <a:rPr lang="en-US" dirty="0">
                <a:solidFill>
                  <a:srgbClr val="FF9300"/>
                </a:solidFill>
              </a:rPr>
              <a:t>conditional quantiles</a:t>
            </a:r>
            <a:r>
              <a:rPr lang="en-US" dirty="0"/>
              <a:t> may be of interest</a:t>
            </a:r>
          </a:p>
          <a:p>
            <a:pPr lvl="1"/>
            <a:r>
              <a:rPr lang="en-US" dirty="0"/>
              <a:t>Are you interested in understanding what would happen to the population outcome distribution if everyone had been exposed versus unexposed? If so, </a:t>
            </a:r>
            <a:r>
              <a:rPr lang="en-US" dirty="0">
                <a:solidFill>
                  <a:srgbClr val="FF9300"/>
                </a:solidFill>
              </a:rPr>
              <a:t>unconditional quantiles </a:t>
            </a:r>
            <a:r>
              <a:rPr lang="en-US" dirty="0"/>
              <a:t>may be of interest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88710-3376-0E06-8584-5B4093F1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508F-A6CF-4B25-84DA-0A82CD5A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Choosing between CQR and UQR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25D3A-3844-7F3E-7A70-08D199BB2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the data generating process?</a:t>
            </a:r>
          </a:p>
          <a:p>
            <a:pPr lvl="1"/>
            <a:r>
              <a:rPr lang="en-US" dirty="0"/>
              <a:t>Any </a:t>
            </a:r>
            <a:r>
              <a:rPr lang="en-US" dirty="0">
                <a:solidFill>
                  <a:srgbClr val="FF9300"/>
                </a:solidFill>
              </a:rPr>
              <a:t>interactions</a:t>
            </a:r>
            <a:r>
              <a:rPr lang="en-US" dirty="0"/>
              <a:t> between the exposure and covariates? If yes, CQR estimates do not generalize to quantiles of the unconditional outcome distribution</a:t>
            </a:r>
          </a:p>
          <a:p>
            <a:endParaRPr lang="en-US" dirty="0"/>
          </a:p>
          <a:p>
            <a:r>
              <a:rPr lang="en-US" dirty="0"/>
              <a:t>What is your data structure/identification strategy like?</a:t>
            </a:r>
          </a:p>
          <a:p>
            <a:pPr lvl="1"/>
            <a:r>
              <a:rPr lang="en-US" dirty="0"/>
              <a:t>More tools developed for using CQR with different data structures, study designs, and data measured with error</a:t>
            </a:r>
          </a:p>
          <a:p>
            <a:pPr lvl="1"/>
            <a:r>
              <a:rPr lang="en-US" dirty="0"/>
              <a:t>UQR assumes all covariates included in the model are exogenous (i.e., unconfounded). Newer quantile regression methods targeted at the unconditional quantile may be better suited for endogenous (i.e., confounded) exposures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88710-3376-0E06-8584-5B4093F1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4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A623-06F5-E0BE-36C2-BE7EA82C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Extension #1: Conditional quantile regression for longitudinal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8520-499F-C6BC-CA6A-DD24C296E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longitudinal data, we are concerned with two key sources of variation: </a:t>
            </a:r>
            <a:r>
              <a:rPr lang="en-US" dirty="0">
                <a:solidFill>
                  <a:srgbClr val="FF9300"/>
                </a:solidFill>
              </a:rPr>
              <a:t>within-observation</a:t>
            </a:r>
            <a:r>
              <a:rPr lang="en-US" dirty="0"/>
              <a:t> and </a:t>
            </a:r>
            <a:r>
              <a:rPr lang="en-US" dirty="0">
                <a:solidFill>
                  <a:srgbClr val="FF9300"/>
                </a:solidFill>
              </a:rPr>
              <a:t>between-observation</a:t>
            </a:r>
          </a:p>
          <a:p>
            <a:endParaRPr lang="en-US" dirty="0"/>
          </a:p>
          <a:p>
            <a:r>
              <a:rPr lang="en-US" dirty="0"/>
              <a:t>Standard estimators usually model between-observation variance through random effects models</a:t>
            </a:r>
          </a:p>
          <a:p>
            <a:pPr lvl="1"/>
            <a:r>
              <a:rPr lang="en-US" dirty="0"/>
              <a:t>Posits a distribution for the outcome and random effects </a:t>
            </a:r>
            <a:r>
              <a:rPr lang="en-US" dirty="0">
                <a:sym typeface="Wingdings" panose="05000000000000000000" pitchFamily="2" charset="2"/>
              </a:rPr>
              <a:t> use likelihood-based methods to estimate parameters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CQR makes </a:t>
            </a:r>
            <a:r>
              <a:rPr lang="en-US" dirty="0">
                <a:solidFill>
                  <a:srgbClr val="FF9300"/>
                </a:solidFill>
              </a:rPr>
              <a:t>no assumptions</a:t>
            </a:r>
            <a:r>
              <a:rPr lang="en-US" dirty="0"/>
              <a:t> about the shape of the outcome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9C61-7623-19A5-4E47-C8690F3B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2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0A61CEB-5AB4-D874-221E-E129F4B1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59" y="1600200"/>
            <a:ext cx="8395294" cy="3657600"/>
          </a:xfrm>
          <a:prstGeom prst="rect">
            <a:avLst/>
          </a:prstGeom>
        </p:spPr>
      </p:pic>
      <p:pic>
        <p:nvPicPr>
          <p:cNvPr id="3" name="Picture 2" descr="A q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8B841422-BC7F-B29F-83D7-D410CDC5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75" y="1600200"/>
            <a:ext cx="2799644" cy="3657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EB450F-8E74-B1FD-DE27-FEA573BBC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0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4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49C0-A595-3D69-2FBD-958A583A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 matter of life and distributions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80285-5BFE-3268-734F-37D37EF3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i.e., a case for why we should focus on the entire outcome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4AEC-E24B-A2E0-C5E5-0296D3BD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3704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A623-06F5-E0BE-36C2-BE7EA82C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Extension #1: Conditional quantile regression for longitudinal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0E8520-499F-C6BC-CA6A-DD24C296E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Geraci and colleagues (2005, 2007, 2014) develop a </a:t>
                </a:r>
                <a:r>
                  <a:rPr lang="en-US" dirty="0">
                    <a:solidFill>
                      <a:srgbClr val="FF9300"/>
                    </a:solidFill>
                  </a:rPr>
                  <a:t>linear quantile mixed model</a:t>
                </a:r>
                <a:r>
                  <a:rPr lang="en-US" dirty="0"/>
                  <a:t> to estimate CQR in longitudinal data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the observation-specific random effects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the design matrix for the random effects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0E8520-499F-C6BC-CA6A-DD24C296E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9C61-7623-19A5-4E47-C8690F3B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8877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A623-06F5-E0BE-36C2-BE7EA82C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Extension #1: Conditional quantile regression for longitudinal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8520-499F-C6BC-CA6A-DD24C296E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Mixed models are generally solved using likelihood-based methods</a:t>
            </a:r>
          </a:p>
          <a:p>
            <a:endParaRPr lang="en-US" dirty="0"/>
          </a:p>
          <a:p>
            <a:r>
              <a:rPr lang="en-US" dirty="0"/>
              <a:t>Geraci and colleagues’ key insight was to impose the </a:t>
            </a:r>
            <a:r>
              <a:rPr lang="en-US" dirty="0">
                <a:solidFill>
                  <a:srgbClr val="FF9300"/>
                </a:solidFill>
              </a:rPr>
              <a:t>Asymmetric Laplace</a:t>
            </a:r>
            <a:r>
              <a:rPr lang="en-US" dirty="0"/>
              <a:t> distribution on the outcome </a:t>
            </a:r>
          </a:p>
          <a:p>
            <a:pPr lvl="1"/>
            <a:r>
              <a:rPr lang="en-US" dirty="0"/>
              <a:t>Allowed them to reformulate the linear quantile mixed model estimation problem in likelihood maximization terms</a:t>
            </a:r>
          </a:p>
          <a:p>
            <a:pPr lvl="1"/>
            <a:r>
              <a:rPr lang="en-US" dirty="0"/>
              <a:t>Need to choose the appropriate distribution for random effects too</a:t>
            </a:r>
          </a:p>
          <a:p>
            <a:endParaRPr lang="en-US" dirty="0"/>
          </a:p>
          <a:p>
            <a:r>
              <a:rPr lang="en-US" dirty="0"/>
              <a:t>In R, linear quantile mixed models are implemented using the </a:t>
            </a:r>
            <a:r>
              <a:rPr lang="en-US" dirty="0">
                <a:solidFill>
                  <a:srgbClr val="FF9300"/>
                </a:solidFill>
              </a:rPr>
              <a:t>lqmm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9C61-7623-19A5-4E47-C8690F3B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A623-06F5-E0BE-36C2-BE7EA82C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Extension 2: Causal inference using instrumental variables in CQR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8520-499F-C6BC-CA6A-DD24C296E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causal inference assumptions required to estimate “quantile treatment effects”</a:t>
            </a:r>
          </a:p>
          <a:p>
            <a:pPr lvl="1"/>
            <a:r>
              <a:rPr lang="en-US" dirty="0"/>
              <a:t>Conditional exchangeability</a:t>
            </a:r>
          </a:p>
          <a:p>
            <a:pPr lvl="1"/>
            <a:r>
              <a:rPr lang="en-US" dirty="0"/>
              <a:t>Consistency</a:t>
            </a:r>
          </a:p>
          <a:p>
            <a:pPr lvl="1"/>
            <a:r>
              <a:rPr lang="en-US" dirty="0"/>
              <a:t>Positivity</a:t>
            </a:r>
          </a:p>
          <a:p>
            <a:endParaRPr lang="en-US" dirty="0"/>
          </a:p>
          <a:p>
            <a:r>
              <a:rPr lang="en-US" dirty="0"/>
              <a:t>When the conditional exchangeability assumption is not met, we could use an </a:t>
            </a:r>
            <a:r>
              <a:rPr lang="en-US" dirty="0">
                <a:solidFill>
                  <a:srgbClr val="FF9300"/>
                </a:solidFill>
              </a:rPr>
              <a:t>instrumental variable </a:t>
            </a:r>
            <a:r>
              <a:rPr lang="en-US" dirty="0"/>
              <a:t>to estimate causal effect</a:t>
            </a:r>
          </a:p>
          <a:p>
            <a:pPr lvl="1"/>
            <a:r>
              <a:rPr lang="en-US" dirty="0">
                <a:solidFill>
                  <a:srgbClr val="FF9300"/>
                </a:solidFill>
              </a:rPr>
              <a:t>Instrument:</a:t>
            </a:r>
            <a:r>
              <a:rPr lang="en-US" dirty="0"/>
              <a:t> a variable which 1) “strongly” affects the exposure; 2) affects the outcome only through the exposure; 3) does not share common causes with the exposure/outcome conditional on covariates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9C61-7623-19A5-4E47-C8690F3B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A623-06F5-E0BE-36C2-BE7EA82C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Extension #2: Causal inference using instrumental variables in CQR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8520-499F-C6BC-CA6A-DD24C296E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estimators are available, all of which make additional assumptions about the variables being modeled: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9300"/>
                </a:solidFill>
              </a:rPr>
              <a:t>Abadie et. al. (2002):</a:t>
            </a:r>
          </a:p>
          <a:p>
            <a:pPr lvl="2"/>
            <a:r>
              <a:rPr lang="en-US" dirty="0"/>
              <a:t>Identifies the </a:t>
            </a:r>
            <a:r>
              <a:rPr lang="en-US" dirty="0">
                <a:solidFill>
                  <a:srgbClr val="0070C0"/>
                </a:solidFill>
              </a:rPr>
              <a:t>Local Quantile Treatment Effect </a:t>
            </a:r>
            <a:r>
              <a:rPr lang="en-US" dirty="0"/>
              <a:t>for a binary instrument/exposure</a:t>
            </a:r>
          </a:p>
          <a:p>
            <a:pPr lvl="2"/>
            <a:r>
              <a:rPr lang="en-US" dirty="0"/>
              <a:t>Places additional restrictions on the relationship between the instrument and exposure (“monotonicity assumption”)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9300"/>
                </a:solidFill>
              </a:rPr>
              <a:t>Chernozhukov and Hansen (2005):</a:t>
            </a:r>
          </a:p>
          <a:p>
            <a:pPr lvl="2"/>
            <a:r>
              <a:rPr lang="en-US" dirty="0"/>
              <a:t>Identifies the </a:t>
            </a:r>
            <a:r>
              <a:rPr lang="en-US" dirty="0">
                <a:solidFill>
                  <a:srgbClr val="0070C0"/>
                </a:solidFill>
              </a:rPr>
              <a:t>Quantile Treatment Effect </a:t>
            </a:r>
            <a:r>
              <a:rPr lang="en-US" dirty="0"/>
              <a:t>for any type of instrument/exposure</a:t>
            </a:r>
          </a:p>
          <a:p>
            <a:pPr lvl="2"/>
            <a:r>
              <a:rPr lang="en-US" dirty="0"/>
              <a:t>Places additional restrictions on the ranking of individuals across counterfactual distributions of the exposure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9C61-7623-19A5-4E47-C8690F3B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7E26-85D4-2A14-B4E4-C22919BF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Applications of quantile regression at SER 2023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729DF-09A5-9A38-75B1-BC788262B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Poster presentations</a:t>
            </a:r>
          </a:p>
          <a:p>
            <a:r>
              <a:rPr lang="en-US" dirty="0"/>
              <a:t>Hebert et. al. </a:t>
            </a:r>
            <a:r>
              <a:rPr lang="en-US" i="1" dirty="0"/>
              <a:t>Distributional impact of increased post-secondary education on later-life cognition: Evidence from a natural experiment</a:t>
            </a:r>
            <a:r>
              <a:rPr lang="en-US" dirty="0"/>
              <a:t>. </a:t>
            </a:r>
            <a:r>
              <a:rPr lang="en-US" dirty="0">
                <a:solidFill>
                  <a:srgbClr val="FF9300"/>
                </a:solidFill>
              </a:rPr>
              <a:t>Poster session #1, June 13, 7:30-8:30. Poster P47.</a:t>
            </a:r>
          </a:p>
          <a:p>
            <a:r>
              <a:rPr lang="en-US" dirty="0"/>
              <a:t>Pederson et. al. </a:t>
            </a:r>
            <a:r>
              <a:rPr lang="en-US" i="1" dirty="0"/>
              <a:t>A quantile regression analysis of physical activity and cognition in a racially/ethnically diverse sample of older adults: Results from the Kaiser Healthy Aging.</a:t>
            </a:r>
            <a:r>
              <a:rPr lang="en-US" dirty="0"/>
              <a:t> </a:t>
            </a:r>
            <a:r>
              <a:rPr lang="en-US" dirty="0">
                <a:solidFill>
                  <a:srgbClr val="FF9300"/>
                </a:solidFill>
              </a:rPr>
              <a:t>Poster session #2, June 14, 7:30-8:30. Poster P106.</a:t>
            </a:r>
          </a:p>
          <a:p>
            <a:r>
              <a:rPr lang="en-US" dirty="0"/>
              <a:t>Khadka et. al. </a:t>
            </a:r>
            <a:r>
              <a:rPr lang="en-US" i="1" dirty="0"/>
              <a:t>Impact of Vietnam-era G.I. Bill eligibility on the distribution of later-life blood pressure: Evidence from a natural experiment. </a:t>
            </a:r>
            <a:r>
              <a:rPr lang="en-US" dirty="0">
                <a:solidFill>
                  <a:srgbClr val="FF9300"/>
                </a:solidFill>
              </a:rPr>
              <a:t>Poster session #3, June 15, 7:30-8:30. Poster P1305.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79FA0-1F90-30D9-EF11-286882F6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0019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7E26-85D4-2A14-B4E4-C22919BF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Applications of quantile regression at SER 2023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729DF-09A5-9A38-75B1-BC788262B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Oral presentations</a:t>
            </a:r>
          </a:p>
          <a:p>
            <a:r>
              <a:rPr lang="en-US" dirty="0" err="1"/>
              <a:t>Buto</a:t>
            </a:r>
            <a:r>
              <a:rPr lang="en-US" dirty="0"/>
              <a:t> et. al. </a:t>
            </a:r>
            <a:r>
              <a:rPr lang="en-US" i="1" dirty="0"/>
              <a:t>Heterogeneous associations of HbA1c with MRI measures of brain health.</a:t>
            </a:r>
            <a:r>
              <a:rPr lang="en-US" dirty="0"/>
              <a:t> </a:t>
            </a:r>
            <a:r>
              <a:rPr lang="en-US" dirty="0">
                <a:solidFill>
                  <a:srgbClr val="FF9300"/>
                </a:solidFill>
              </a:rPr>
              <a:t>Epidemiology of neurological impairment across the lifespan. June 14, 3:45-5:15.</a:t>
            </a:r>
          </a:p>
          <a:p>
            <a:r>
              <a:rPr lang="en-US" dirty="0"/>
              <a:t>Irish et. al. </a:t>
            </a:r>
            <a:r>
              <a:rPr lang="en-US" i="1" dirty="0"/>
              <a:t>Impact of availability of college education on later-life blood pressure distribution: An instrumental variables analysis of a natural experiment.</a:t>
            </a:r>
            <a:r>
              <a:rPr lang="en-US" dirty="0"/>
              <a:t> </a:t>
            </a:r>
            <a:r>
              <a:rPr lang="en-US" dirty="0">
                <a:solidFill>
                  <a:srgbClr val="FF9300"/>
                </a:solidFill>
              </a:rPr>
              <a:t>Novel methods to measure multilevel social factors across the </a:t>
            </a:r>
            <a:r>
              <a:rPr lang="en-US" dirty="0" err="1">
                <a:solidFill>
                  <a:srgbClr val="FF9300"/>
                </a:solidFill>
              </a:rPr>
              <a:t>lifecourse</a:t>
            </a:r>
            <a:r>
              <a:rPr lang="en-US" dirty="0">
                <a:solidFill>
                  <a:srgbClr val="FF9300"/>
                </a:solidFill>
              </a:rPr>
              <a:t>. June 15, 10:15-11:45.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79FA0-1F90-30D9-EF11-286882F6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794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Applications of quantile regression at SER 2024: </a:t>
            </a:r>
            <a:r>
              <a:rPr lang="en-US" b="1" dirty="0">
                <a:solidFill>
                  <a:srgbClr val="0070C0"/>
                </a:solidFill>
              </a:rPr>
              <a:t>all of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206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8871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C6F4-90FC-C900-A98B-FC812431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5F4C-C0D3-9AE1-46EA-1EED428C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Investigating how an exposure affects the entire outcome distribution, in particular the tails, is substantively important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Quantile regressions allow us to quantify the relationship of an exposure with the outcome distribution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Need to determine if we are interested in quantiles of the conditional or unconditional outcome distribution in advance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Separate estimators need to be used for quantiles of the conditional versus unconditional outcome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76ECB-AA53-C155-0FED-9ACE5BD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7EE0-F86D-7492-9722-530BF6D8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8537"/>
            <a:ext cx="10515600" cy="100761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31D2-FC51-AC12-3B0E-C629EC02D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66158"/>
            <a:ext cx="10515600" cy="150018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68C8A"/>
                </a:solidFill>
              </a:rPr>
              <a:t>Aayush Khadka: </a:t>
            </a:r>
            <a:r>
              <a:rPr lang="en-US" dirty="0">
                <a:solidFill>
                  <a:srgbClr val="FF9300"/>
                </a:solidFill>
              </a:rPr>
              <a:t>aayush.khadka@ucsf.edu</a:t>
            </a:r>
          </a:p>
          <a:p>
            <a:pPr algn="ctr"/>
            <a:r>
              <a:rPr lang="en-US" dirty="0">
                <a:solidFill>
                  <a:srgbClr val="468C8A"/>
                </a:solidFill>
              </a:rPr>
              <a:t>Jilly Hebert: </a:t>
            </a:r>
            <a:r>
              <a:rPr lang="en-US" dirty="0">
                <a:solidFill>
                  <a:srgbClr val="FF9300"/>
                </a:solidFill>
              </a:rPr>
              <a:t>jilly.hebert@ucsf.edu</a:t>
            </a:r>
          </a:p>
          <a:p>
            <a:pPr algn="ctr"/>
            <a:r>
              <a:rPr lang="en-US" dirty="0">
                <a:solidFill>
                  <a:srgbClr val="468C8A"/>
                </a:solidFill>
              </a:rPr>
              <a:t>Anusha M. Vable: </a:t>
            </a:r>
            <a:r>
              <a:rPr lang="en-US" dirty="0">
                <a:solidFill>
                  <a:srgbClr val="FF9300"/>
                </a:solidFill>
              </a:rPr>
              <a:t>anusha.vable@ucsf.edu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FAA3-65B8-8BAA-6557-271A8B0F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E00EF-AE84-4193-80D9-56955F3C2E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89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Learning aims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it’s important to think about the entire outcome distribution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can mean models help us learn about how an exposure affects the entire outcome distribution?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8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7B6BE-9F20-D802-ED5D-A9D0FEEC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“Geoffrey Rose’s big idea”</a:t>
            </a:r>
            <a:r>
              <a:rPr lang="en-US" b="1" dirty="0">
                <a:solidFill>
                  <a:srgbClr val="FF9300"/>
                </a:solidFill>
              </a:rPr>
              <a:t>*</a:t>
            </a:r>
            <a:endParaRPr lang="en-US" dirty="0">
              <a:solidFill>
                <a:srgbClr val="FF9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4CB5A-5B27-FE94-8573-9867B632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57600" cy="4858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73B9FB-F0DD-96B2-122C-3DFED266A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14" y="2544152"/>
            <a:ext cx="7223760" cy="3207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D3C4E-2C99-C1D9-70A0-91EA2ECD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85BA3-9799-FABE-D5EB-446F580BCCAC}"/>
              </a:ext>
            </a:extLst>
          </p:cNvPr>
          <p:cNvSpPr txBox="1"/>
          <p:nvPr/>
        </p:nvSpPr>
        <p:spPr>
          <a:xfrm>
            <a:off x="5970493" y="6548730"/>
            <a:ext cx="622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9300"/>
                </a:solidFill>
              </a:rPr>
              <a:t>*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The title of this slide comes from a Commentary written by A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</a:rPr>
              <a:t>Hofman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 and JP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</a:rPr>
              <a:t>Vandenbroucke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 (1992). 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30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7B6BE-9F20-D802-ED5D-A9D0FEEC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Determinants of cases vs. determinants of incidence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43E2F86-7A3C-71E6-170D-41EB885977A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60590"/>
          <a:ext cx="10881360" cy="1793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7120">
                  <a:extLst>
                    <a:ext uri="{9D8B030D-6E8A-4147-A177-3AD203B41FA5}">
                      <a16:colId xmlns:a16="http://schemas.microsoft.com/office/drawing/2014/main" val="2817705389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24146780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2407255510"/>
                    </a:ext>
                  </a:extLst>
                </a:gridCol>
              </a:tblGrid>
              <a:tr h="403993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rgbClr val="468C8A"/>
                        </a:solidFill>
                      </a:endParaRP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2494C"/>
                          </a:solidFill>
                        </a:rPr>
                        <a:t>Determinants of cases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2494C"/>
                          </a:solidFill>
                        </a:rPr>
                        <a:t>Determinants of incidence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514166"/>
                  </a:ext>
                </a:extLst>
              </a:tr>
              <a:tr h="1389336">
                <a:tc>
                  <a:txBody>
                    <a:bodyPr/>
                    <a:lstStyle/>
                    <a:p>
                      <a:r>
                        <a:rPr lang="en-US" sz="1800" dirty="0"/>
                        <a:t>Question of interest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0" dirty="0"/>
                        <a:t>Why did this </a:t>
                      </a:r>
                      <a:r>
                        <a:rPr lang="en-US" sz="1800" i="0" dirty="0">
                          <a:solidFill>
                            <a:srgbClr val="FF9300"/>
                          </a:solidFill>
                        </a:rPr>
                        <a:t>patient</a:t>
                      </a:r>
                      <a:r>
                        <a:rPr lang="en-US" sz="1800" i="0" dirty="0"/>
                        <a:t> get this disease at this time?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Why do some </a:t>
                      </a:r>
                      <a:r>
                        <a:rPr lang="en-US" sz="1800" dirty="0">
                          <a:solidFill>
                            <a:srgbClr val="FF9300"/>
                          </a:solidFill>
                        </a:rPr>
                        <a:t>populations</a:t>
                      </a:r>
                      <a:r>
                        <a:rPr lang="en-US" sz="1800" dirty="0"/>
                        <a:t>, but not others, have high rates of disease?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104456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6C604-5BB6-B8D5-1E4F-446A801A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7B6BE-9F20-D802-ED5D-A9D0FEEC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Determinants of cases vs. determinants of incidence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43E2F86-7A3C-71E6-170D-41EB885977A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60590"/>
          <a:ext cx="10881360" cy="3182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7120">
                  <a:extLst>
                    <a:ext uri="{9D8B030D-6E8A-4147-A177-3AD203B41FA5}">
                      <a16:colId xmlns:a16="http://schemas.microsoft.com/office/drawing/2014/main" val="2817705389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24146780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2407255510"/>
                    </a:ext>
                  </a:extLst>
                </a:gridCol>
              </a:tblGrid>
              <a:tr h="403993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rgbClr val="468C8A"/>
                        </a:solidFill>
                      </a:endParaRP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2494C"/>
                          </a:solidFill>
                        </a:rPr>
                        <a:t>Determinants of cases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2494C"/>
                          </a:solidFill>
                        </a:rPr>
                        <a:t>Determinants of incidence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514166"/>
                  </a:ext>
                </a:extLst>
              </a:tr>
              <a:tr h="1389336">
                <a:tc>
                  <a:txBody>
                    <a:bodyPr/>
                    <a:lstStyle/>
                    <a:p>
                      <a:r>
                        <a:rPr lang="en-US" sz="1800" dirty="0"/>
                        <a:t>Question of interest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0" dirty="0"/>
                        <a:t>Why did this </a:t>
                      </a:r>
                      <a:r>
                        <a:rPr lang="en-US" sz="1800" i="0" dirty="0">
                          <a:solidFill>
                            <a:srgbClr val="FF9300"/>
                          </a:solidFill>
                        </a:rPr>
                        <a:t>patient</a:t>
                      </a:r>
                      <a:r>
                        <a:rPr lang="en-US" sz="1800" i="0" dirty="0"/>
                        <a:t> get this disease at this time?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Why do some </a:t>
                      </a:r>
                      <a:r>
                        <a:rPr lang="en-US" sz="1800" dirty="0">
                          <a:solidFill>
                            <a:srgbClr val="FF9300"/>
                          </a:solidFill>
                        </a:rPr>
                        <a:t>populations</a:t>
                      </a:r>
                      <a:r>
                        <a:rPr lang="en-US" sz="1800" dirty="0"/>
                        <a:t>, but not others, have high rates of disease?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1044565"/>
                  </a:ext>
                </a:extLst>
              </a:tr>
              <a:tr h="1389336">
                <a:tc>
                  <a:txBody>
                    <a:bodyPr/>
                    <a:lstStyle/>
                    <a:p>
                      <a:r>
                        <a:rPr lang="en-US" sz="1800" dirty="0"/>
                        <a:t>Approach to answering question of interest</a:t>
                      </a:r>
                    </a:p>
                  </a:txBody>
                  <a:tcPr marL="65738" marR="65738" marT="32868" marB="3286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Search for </a:t>
                      </a:r>
                      <a:r>
                        <a:rPr lang="en-US" sz="1800" dirty="0">
                          <a:solidFill>
                            <a:srgbClr val="FF9300"/>
                          </a:solidFill>
                        </a:rPr>
                        <a:t>individual-level risk factors</a:t>
                      </a:r>
                    </a:p>
                  </a:txBody>
                  <a:tcPr marL="65738" marR="65738" marT="32868" marB="3286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Search for </a:t>
                      </a:r>
                      <a:r>
                        <a:rPr lang="en-US" sz="1800" dirty="0">
                          <a:solidFill>
                            <a:srgbClr val="FF9300"/>
                          </a:solidFill>
                        </a:rPr>
                        <a:t>population-level determinants</a:t>
                      </a:r>
                      <a:r>
                        <a:rPr lang="en-US" sz="1800" dirty="0"/>
                        <a:t> of disease distribution</a:t>
                      </a:r>
                    </a:p>
                  </a:txBody>
                  <a:tcPr marL="65738" marR="65738" marT="32868" marB="32868" anchor="ctr"/>
                </a:tc>
                <a:extLst>
                  <a:ext uri="{0D108BD9-81ED-4DB2-BD59-A6C34878D82A}">
                    <a16:rowId xmlns:a16="http://schemas.microsoft.com/office/drawing/2014/main" val="397333328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27E17-2C65-EFE0-5688-25F4423D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0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7B6BE-9F20-D802-ED5D-A9D0FEEC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Determinants of cases vs. determinants of incidence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43E2F86-7A3C-71E6-170D-41EB885977A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60590"/>
          <a:ext cx="10881360" cy="4572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7120">
                  <a:extLst>
                    <a:ext uri="{9D8B030D-6E8A-4147-A177-3AD203B41FA5}">
                      <a16:colId xmlns:a16="http://schemas.microsoft.com/office/drawing/2014/main" val="2817705389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24146780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2407255510"/>
                    </a:ext>
                  </a:extLst>
                </a:gridCol>
              </a:tblGrid>
              <a:tr h="403993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rgbClr val="468C8A"/>
                        </a:solidFill>
                      </a:endParaRP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2494C"/>
                          </a:solidFill>
                        </a:rPr>
                        <a:t>Determinants of cases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2494C"/>
                          </a:solidFill>
                        </a:rPr>
                        <a:t>Determinants of incidence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514166"/>
                  </a:ext>
                </a:extLst>
              </a:tr>
              <a:tr h="1389336">
                <a:tc>
                  <a:txBody>
                    <a:bodyPr/>
                    <a:lstStyle/>
                    <a:p>
                      <a:r>
                        <a:rPr lang="en-US" sz="1800" dirty="0"/>
                        <a:t>Question of interest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0" dirty="0"/>
                        <a:t>Why did this </a:t>
                      </a:r>
                      <a:r>
                        <a:rPr lang="en-US" sz="1800" i="0" dirty="0">
                          <a:solidFill>
                            <a:srgbClr val="FF9300"/>
                          </a:solidFill>
                        </a:rPr>
                        <a:t>patient</a:t>
                      </a:r>
                      <a:r>
                        <a:rPr lang="en-US" sz="1800" i="0" dirty="0"/>
                        <a:t> get this disease at this time?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Why do some </a:t>
                      </a:r>
                      <a:r>
                        <a:rPr lang="en-US" sz="1800" dirty="0">
                          <a:solidFill>
                            <a:srgbClr val="FF9300"/>
                          </a:solidFill>
                        </a:rPr>
                        <a:t>populations</a:t>
                      </a:r>
                      <a:r>
                        <a:rPr lang="en-US" sz="1800" dirty="0"/>
                        <a:t>, but not others, have high rates of disease?</a:t>
                      </a:r>
                    </a:p>
                  </a:txBody>
                  <a:tcPr marL="65738" marR="65738" marT="32868" marB="3286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1044565"/>
                  </a:ext>
                </a:extLst>
              </a:tr>
              <a:tr h="1389336">
                <a:tc>
                  <a:txBody>
                    <a:bodyPr/>
                    <a:lstStyle/>
                    <a:p>
                      <a:r>
                        <a:rPr lang="en-US" sz="1800" dirty="0"/>
                        <a:t>Approach to answering question of interest</a:t>
                      </a:r>
                    </a:p>
                  </a:txBody>
                  <a:tcPr marL="65738" marR="65738" marT="32868" marB="3286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Search for </a:t>
                      </a:r>
                      <a:r>
                        <a:rPr lang="en-US" sz="1800" dirty="0">
                          <a:solidFill>
                            <a:srgbClr val="FF9300"/>
                          </a:solidFill>
                        </a:rPr>
                        <a:t>individual-level risk factors</a:t>
                      </a:r>
                    </a:p>
                  </a:txBody>
                  <a:tcPr marL="65738" marR="65738" marT="32868" marB="3286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Search for </a:t>
                      </a:r>
                      <a:r>
                        <a:rPr lang="en-US" sz="1800" dirty="0">
                          <a:solidFill>
                            <a:srgbClr val="FF9300"/>
                          </a:solidFill>
                        </a:rPr>
                        <a:t>population-level determinants</a:t>
                      </a:r>
                      <a:r>
                        <a:rPr lang="en-US" sz="1800" dirty="0"/>
                        <a:t> of disease distribution</a:t>
                      </a:r>
                    </a:p>
                  </a:txBody>
                  <a:tcPr marL="65738" marR="65738" marT="32868" marB="32868" anchor="ctr"/>
                </a:tc>
                <a:extLst>
                  <a:ext uri="{0D108BD9-81ED-4DB2-BD59-A6C34878D82A}">
                    <a16:rowId xmlns:a16="http://schemas.microsoft.com/office/drawing/2014/main" val="3973333281"/>
                  </a:ext>
                </a:extLst>
              </a:tr>
              <a:tr h="1389336">
                <a:tc>
                  <a:txBody>
                    <a:bodyPr/>
                    <a:lstStyle/>
                    <a:p>
                      <a:r>
                        <a:rPr lang="en-US" sz="1800" dirty="0"/>
                        <a:t>Implied approach for reducing disease burden</a:t>
                      </a:r>
                    </a:p>
                  </a:txBody>
                  <a:tcPr marL="65738" marR="65738" marT="32868" marB="3286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rgbClr val="FF9300"/>
                          </a:solidFill>
                        </a:rPr>
                        <a:t>Target individuals</a:t>
                      </a:r>
                      <a:r>
                        <a:rPr lang="en-US" sz="1800" i="0" dirty="0"/>
                        <a:t> at high risk of disease</a:t>
                      </a:r>
                    </a:p>
                  </a:txBody>
                  <a:tcPr marL="65738" marR="65738" marT="32868" marB="3286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rgbClr val="FF9300"/>
                          </a:solidFill>
                        </a:rPr>
                        <a:t>Shift the distribution</a:t>
                      </a:r>
                      <a:r>
                        <a:rPr lang="en-US" sz="1800" i="0" dirty="0"/>
                        <a:t> of the disease determinant in the population</a:t>
                      </a:r>
                    </a:p>
                  </a:txBody>
                  <a:tcPr marL="65738" marR="65738" marT="32868" marB="32868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175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58969-DB2B-4689-A5F0-22582375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5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1086-B0AB-4140-A189-A7C0BB98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Illustrating Rose’s big idea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C9E411-FFDB-0EA5-A66C-A7CBC2679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CB009-AACA-0806-0733-7A7C8D2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37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086A-80C7-BBE6-8D27-FB1D634C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High risk approach for prevention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B12ECC-9301-1254-57D6-52FD691CF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80" y="1676401"/>
            <a:ext cx="7772400" cy="5181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AEF6F-1DFD-82AB-211F-ACE37A6E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5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086A-80C7-BBE6-8D27-FB1D634C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Population approach for prevention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D7421-76F1-11DB-C42A-8E36D020C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AE0FB-D7E2-A227-7B3D-8DB7D2C2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2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35A9-A434-89CC-DEEC-FC027E17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Rose’s framework privileges the mean of a risk factor’s distribution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0B21C-8FA5-CCF1-FFC1-E728E1C7F6B4}"/>
              </a:ext>
            </a:extLst>
          </p:cNvPr>
          <p:cNvSpPr txBox="1"/>
          <p:nvPr/>
        </p:nvSpPr>
        <p:spPr>
          <a:xfrm>
            <a:off x="2340746" y="2459504"/>
            <a:ext cx="7510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study of individual susceptibility is important, but the fundamental questions are, “What determines the </a:t>
            </a:r>
            <a:r>
              <a:rPr lang="en-US" sz="2000" dirty="0">
                <a:solidFill>
                  <a:srgbClr val="FF9300"/>
                </a:solidFill>
              </a:rPr>
              <a:t>population’s mean</a:t>
            </a:r>
            <a:r>
              <a:rPr lang="en-US" sz="2000" dirty="0"/>
              <a:t> blood pressure, cholesterol, body weight, and alcohol intake? And how might that mean be changed?”</a:t>
            </a:r>
          </a:p>
          <a:p>
            <a:endParaRPr lang="en-US" sz="2000" dirty="0"/>
          </a:p>
          <a:p>
            <a:pPr algn="r"/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- Geoffrey Rose (1991). </a:t>
            </a:r>
            <a:r>
              <a:rPr lang="en-US" sz="2000" i="1" dirty="0" err="1">
                <a:solidFill>
                  <a:schemeClr val="bg1">
                    <a:lumMod val="75000"/>
                  </a:schemeClr>
                </a:solidFill>
              </a:rPr>
              <a:t>Ancel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 Keys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5522D-9485-2DD7-6AF4-19591F42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0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Funding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5D0D-B0F6-D620-A6AE-5AD3391A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Funding: </a:t>
            </a:r>
            <a:r>
              <a:rPr lang="en-US" dirty="0">
                <a:solidFill>
                  <a:srgbClr val="FF9300"/>
                </a:solidFill>
              </a:rPr>
              <a:t>National Institute on Aging</a:t>
            </a:r>
            <a:r>
              <a:rPr lang="en-US" dirty="0"/>
              <a:t>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R01 AG069092</a:t>
            </a:r>
            <a:r>
              <a:rPr lang="en-US" dirty="0"/>
              <a:t>, PI Vable).</a:t>
            </a:r>
          </a:p>
          <a:p>
            <a:endParaRPr lang="en-US" dirty="0"/>
          </a:p>
          <a:p>
            <a:r>
              <a:rPr lang="en-US" dirty="0"/>
              <a:t>Many thanks to:</a:t>
            </a:r>
          </a:p>
          <a:p>
            <a:pPr lvl="1"/>
            <a:r>
              <a:rPr lang="en-US" dirty="0" err="1"/>
              <a:t>VabLab</a:t>
            </a:r>
            <a:r>
              <a:rPr lang="en-US" dirty="0"/>
              <a:t> team</a:t>
            </a:r>
          </a:p>
          <a:p>
            <a:pPr lvl="1"/>
            <a:r>
              <a:rPr lang="en-US" dirty="0"/>
              <a:t>Maria </a:t>
            </a:r>
            <a:r>
              <a:rPr lang="en-US" dirty="0" err="1"/>
              <a:t>Glymour’s</a:t>
            </a:r>
            <a:r>
              <a:rPr lang="en-US" dirty="0"/>
              <a:t> research team</a:t>
            </a:r>
          </a:p>
          <a:p>
            <a:pPr lvl="1"/>
            <a:r>
              <a:rPr lang="en-US" dirty="0"/>
              <a:t>Dr. Catherine Duarte</a:t>
            </a:r>
          </a:p>
          <a:p>
            <a:pPr lvl="1"/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ACF61-4637-31CC-6356-6FFC68EB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3921-C885-F30C-2CAE-8D290037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The tails matter too: case of blood pressure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69928-60A0-6965-1CDF-FD1CCDCD60DA}"/>
              </a:ext>
            </a:extLst>
          </p:cNvPr>
          <p:cNvSpPr txBox="1"/>
          <p:nvPr/>
        </p:nvSpPr>
        <p:spPr>
          <a:xfrm>
            <a:off x="9794449" y="6457890"/>
            <a:ext cx="256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This figure is a recreation of a figure from Fuchs et. al. (2020 with simulated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F8A18-DE09-AE64-6AB7-ECF14659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0734A41D-6711-D918-F448-47AA80D0E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18" y="1676401"/>
            <a:ext cx="7772400" cy="518159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0C9FFFCE-93CC-D7C2-7A09-DE841C1E44BD}"/>
              </a:ext>
            </a:extLst>
          </p:cNvPr>
          <p:cNvSpPr/>
          <p:nvPr/>
        </p:nvSpPr>
        <p:spPr>
          <a:xfrm rot="16200000">
            <a:off x="8093697" y="5958525"/>
            <a:ext cx="197963" cy="1600985"/>
          </a:xfrm>
          <a:prstGeom prst="leftBrace">
            <a:avLst/>
          </a:prstGeom>
          <a:ln w="38100">
            <a:solidFill>
              <a:srgbClr val="F24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8ABE408-81B1-CECB-2C0A-16C3FD7F4E69}"/>
              </a:ext>
            </a:extLst>
          </p:cNvPr>
          <p:cNvSpPr/>
          <p:nvPr/>
        </p:nvSpPr>
        <p:spPr>
          <a:xfrm>
            <a:off x="1687399" y="2422533"/>
            <a:ext cx="200320" cy="1772395"/>
          </a:xfrm>
          <a:prstGeom prst="leftBrace">
            <a:avLst/>
          </a:prstGeom>
          <a:ln w="38100">
            <a:solidFill>
              <a:srgbClr val="F24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EC48AE9-DFF0-24B9-E03B-57C156E950BB}"/>
              </a:ext>
            </a:extLst>
          </p:cNvPr>
          <p:cNvSpPr/>
          <p:nvPr/>
        </p:nvSpPr>
        <p:spPr>
          <a:xfrm rot="16200000">
            <a:off x="4974996" y="5956434"/>
            <a:ext cx="197963" cy="1600985"/>
          </a:xfrm>
          <a:prstGeom prst="leftBrac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300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8E7DF7D-DA58-8D40-B250-68731CF0B11C}"/>
              </a:ext>
            </a:extLst>
          </p:cNvPr>
          <p:cNvSpPr/>
          <p:nvPr/>
        </p:nvSpPr>
        <p:spPr>
          <a:xfrm>
            <a:off x="1687398" y="5148771"/>
            <a:ext cx="200319" cy="771263"/>
          </a:xfrm>
          <a:prstGeom prst="leftBrac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7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Empirical epidemiology focuses on modeling the outcome mean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Epidemiologists are not exposed to regression models for quantities other than the mean value of an outcome</a:t>
            </a:r>
          </a:p>
          <a:p>
            <a:endParaRPr lang="en-US" dirty="0"/>
          </a:p>
          <a:p>
            <a:r>
              <a:rPr lang="en-US" dirty="0"/>
              <a:t>For a binary outcome, the mean describes the distribution</a:t>
            </a:r>
          </a:p>
          <a:p>
            <a:endParaRPr lang="en-US" dirty="0"/>
          </a:p>
          <a:p>
            <a:r>
              <a:rPr lang="en-US" dirty="0"/>
              <a:t>Output from models not focused on the outcome mean may be trickier to interpret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68EEA7-3D90-1CC3-599C-0CE8F95E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95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Can mean models quantify how an exposure affects different parts of the outcome distribution?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70A90-66AE-0555-4EBD-B3ABE892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6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937"/>
            <a:ext cx="10515600" cy="264612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Means may tell tall tales about tails</a:t>
            </a:r>
            <a:br>
              <a:rPr lang="en-US" b="1" dirty="0">
                <a:solidFill>
                  <a:srgbClr val="F2494C"/>
                </a:solidFill>
              </a:rPr>
            </a:br>
            <a:r>
              <a:rPr lang="en-US" sz="4800" b="1" dirty="0">
                <a:solidFill>
                  <a:srgbClr val="FF9300"/>
                </a:solidFill>
              </a:rPr>
              <a:t>(repeat 5 times fast)</a:t>
            </a:r>
            <a:endParaRPr lang="en-US" b="1" dirty="0">
              <a:solidFill>
                <a:srgbClr val="F2494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70A90-66AE-0555-4EBD-B3ABE892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3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4E1B7-F2B4-8A5A-DE06-ADE8E33D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Imagine that a treatment shifts the outcome distribution uniformly</a:t>
            </a:r>
            <a:endParaRPr lang="en-US" dirty="0">
              <a:solidFill>
                <a:srgbClr val="468C8A"/>
              </a:solidFill>
            </a:endParaRPr>
          </a:p>
        </p:txBody>
      </p:sp>
      <p:pic>
        <p:nvPicPr>
          <p:cNvPr id="3" name="Picture 2" descr="A picture containing illustration, design&#10;&#10;Description automatically generated with low confidence">
            <a:extLst>
              <a:ext uri="{FF2B5EF4-FFF2-40B4-BE49-F238E27FC236}">
                <a16:creationId xmlns:a16="http://schemas.microsoft.com/office/drawing/2014/main" id="{CD37CF58-8CB5-3509-B0C2-5D83327A9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3809"/>
            <a:ext cx="7772400" cy="51841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4DF46-AEE9-41D8-F89D-25F5042D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04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BC78-998C-1F9A-8D41-2C476FE4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Difference in means</a:t>
            </a:r>
            <a:br>
              <a:rPr lang="en-US" b="1" dirty="0">
                <a:solidFill>
                  <a:srgbClr val="468C8A"/>
                </a:solidFill>
              </a:rPr>
            </a:br>
            <a:endParaRPr lang="en-US" dirty="0">
              <a:solidFill>
                <a:srgbClr val="468C8A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AAABB20-2451-961C-1C0D-8F379EE5DB72}"/>
              </a:ext>
            </a:extLst>
          </p:cNvPr>
          <p:cNvSpPr/>
          <p:nvPr/>
        </p:nvSpPr>
        <p:spPr>
          <a:xfrm rot="5400000">
            <a:off x="6714456" y="1093296"/>
            <a:ext cx="156738" cy="1009475"/>
          </a:xfrm>
          <a:prstGeom prst="leftBrace">
            <a:avLst/>
          </a:prstGeom>
          <a:ln w="19050">
            <a:solidFill>
              <a:srgbClr val="F24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6A159-E4EF-359A-4D43-1F425CA7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A picture containing diagram, design, illustration&#10;&#10;Description automatically generated">
            <a:extLst>
              <a:ext uri="{FF2B5EF4-FFF2-40B4-BE49-F238E27FC236}">
                <a16:creationId xmlns:a16="http://schemas.microsoft.com/office/drawing/2014/main" id="{12AEE30D-904D-E6B2-F71F-EEE2EE2D0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6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design, illustration&#10;&#10;Description automatically generated">
            <a:extLst>
              <a:ext uri="{FF2B5EF4-FFF2-40B4-BE49-F238E27FC236}">
                <a16:creationId xmlns:a16="http://schemas.microsoft.com/office/drawing/2014/main" id="{4D8116C6-EEBB-FDF9-C4F2-7B1186DDD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96E5E-9DC3-2017-4261-BB432059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Difference in means </a:t>
            </a:r>
            <a:r>
              <a:rPr lang="en-US" b="1" dirty="0">
                <a:solidFill>
                  <a:srgbClr val="F2494C"/>
                </a:solidFill>
              </a:rPr>
              <a:t>=</a:t>
            </a:r>
            <a:r>
              <a:rPr lang="en-US" b="1" dirty="0">
                <a:solidFill>
                  <a:srgbClr val="468C8A"/>
                </a:solidFill>
              </a:rPr>
              <a:t> difference in 75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percentiles</a:t>
            </a:r>
            <a:endParaRPr lang="en-US" dirty="0">
              <a:solidFill>
                <a:srgbClr val="468C8A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2717B28-13ED-ABB7-5FBB-F03355EDC14B}"/>
              </a:ext>
            </a:extLst>
          </p:cNvPr>
          <p:cNvSpPr/>
          <p:nvPr/>
        </p:nvSpPr>
        <p:spPr>
          <a:xfrm rot="16200000" flipV="1">
            <a:off x="6952601" y="5688008"/>
            <a:ext cx="156738" cy="100947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4AC62AB-45B8-A810-1F10-F017FBC48819}"/>
              </a:ext>
            </a:extLst>
          </p:cNvPr>
          <p:cNvSpPr/>
          <p:nvPr/>
        </p:nvSpPr>
        <p:spPr>
          <a:xfrm rot="5400000">
            <a:off x="6723981" y="1093296"/>
            <a:ext cx="156738" cy="1009475"/>
          </a:xfrm>
          <a:prstGeom prst="leftBrace">
            <a:avLst/>
          </a:prstGeom>
          <a:ln w="19050">
            <a:solidFill>
              <a:srgbClr val="F24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443B5-5BB7-5297-CE38-89B3E8D0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0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4E1B7-F2B4-8A5A-DE06-ADE8E33D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Imagine that a treatment affects the outcome distribution’s scale only</a:t>
            </a:r>
            <a:endParaRPr lang="en-US" dirty="0">
              <a:solidFill>
                <a:srgbClr val="468C8A"/>
              </a:solidFill>
            </a:endParaRPr>
          </a:p>
        </p:txBody>
      </p:sp>
      <p:pic>
        <p:nvPicPr>
          <p:cNvPr id="5" name="Picture 4" descr="A picture containing illustration, design&#10;&#10;Description automatically generated with low confidence">
            <a:extLst>
              <a:ext uri="{FF2B5EF4-FFF2-40B4-BE49-F238E27FC236}">
                <a16:creationId xmlns:a16="http://schemas.microsoft.com/office/drawing/2014/main" id="{68FE740B-91B3-DC6B-2474-9227646B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3809"/>
            <a:ext cx="7772400" cy="51841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D37538-D2B6-CCBF-B9E8-BC78F117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98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8CF2-FD3D-88BD-9C9B-84F695C3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Difference in means</a:t>
            </a:r>
            <a:br>
              <a:rPr lang="en-US" b="1" dirty="0">
                <a:solidFill>
                  <a:srgbClr val="468C8A"/>
                </a:solidFill>
              </a:rPr>
            </a:br>
            <a:endParaRPr lang="en-US" dirty="0">
              <a:solidFill>
                <a:srgbClr val="468C8A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BBF8D-10DC-9573-E2E9-AA79845E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picture containing diagram, design&#10;&#10;Description automatically generated">
            <a:extLst>
              <a:ext uri="{FF2B5EF4-FFF2-40B4-BE49-F238E27FC236}">
                <a16:creationId xmlns:a16="http://schemas.microsoft.com/office/drawing/2014/main" id="{974EE512-B0E4-D893-1DD8-49E2995D7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3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diagram, design&#10;&#10;Description automatically generated">
            <a:extLst>
              <a:ext uri="{FF2B5EF4-FFF2-40B4-BE49-F238E27FC236}">
                <a16:creationId xmlns:a16="http://schemas.microsoft.com/office/drawing/2014/main" id="{6B8F91B1-0A76-AF6A-5519-86C01495F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77724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08CF2-FD3D-88BD-9C9B-84F695C3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Difference in means </a:t>
            </a:r>
            <a:r>
              <a:rPr lang="en-US" b="1" dirty="0">
                <a:solidFill>
                  <a:srgbClr val="F2494C"/>
                </a:solidFill>
              </a:rPr>
              <a:t>≠</a:t>
            </a:r>
            <a:r>
              <a:rPr lang="en-US" b="1" dirty="0">
                <a:solidFill>
                  <a:srgbClr val="468C8A"/>
                </a:solidFill>
              </a:rPr>
              <a:t> difference in 75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percentiles</a:t>
            </a:r>
            <a:endParaRPr lang="en-US" dirty="0">
              <a:solidFill>
                <a:srgbClr val="468C8A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7078FBD-609B-E815-33A4-903C180EB92B}"/>
              </a:ext>
            </a:extLst>
          </p:cNvPr>
          <p:cNvSpPr/>
          <p:nvPr/>
        </p:nvSpPr>
        <p:spPr>
          <a:xfrm rot="16200000" flipV="1">
            <a:off x="6687945" y="5931800"/>
            <a:ext cx="103679" cy="43164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73035-DE22-EB6A-D217-6B2640536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4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C6F4-90FC-C900-A98B-FC812431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Overall learning 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76ECB-AA53-C155-0FED-9ACE5BD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AA4EBE-4DE3-9506-20E3-934BB088B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03776"/>
              </p:ext>
            </p:extLst>
          </p:nvPr>
        </p:nvGraphicFramePr>
        <p:xfrm>
          <a:off x="838200" y="2146300"/>
          <a:ext cx="1097280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68085033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25696201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2494C"/>
                          </a:solidFill>
                        </a:rPr>
                        <a:t>Theory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2494C"/>
                          </a:solidFill>
                        </a:rPr>
                        <a:t>Practice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11607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What is quantile regression and why do we care about it?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 we run quantile regression analyses in R?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1553546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How does quantile regression differ from mean regression?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can we present quantile regression coefficients?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1312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How do estimators targeted at quantiles of the conditional vs. unconditional outcome distributions differ from one another?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can we visualize how distributions are affected by an exposure using quantile regression results?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70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607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4E1B7-F2B4-8A5A-DE06-ADE8E33D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Imagine that a treatment affects both the location and scale</a:t>
            </a:r>
            <a:endParaRPr lang="en-US" dirty="0">
              <a:solidFill>
                <a:srgbClr val="468C8A"/>
              </a:solidFill>
            </a:endParaRPr>
          </a:p>
        </p:txBody>
      </p:sp>
      <p:pic>
        <p:nvPicPr>
          <p:cNvPr id="3" name="Picture 2" descr="A picture containing illustration, design&#10;&#10;Description automatically generated with low confidence">
            <a:extLst>
              <a:ext uri="{FF2B5EF4-FFF2-40B4-BE49-F238E27FC236}">
                <a16:creationId xmlns:a16="http://schemas.microsoft.com/office/drawing/2014/main" id="{D226500E-DA07-221B-3C5F-FB492ED41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3809"/>
            <a:ext cx="7772400" cy="51841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09A7C-880D-A258-C5B8-FDA5EB4E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0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EF7649-5356-2609-8009-1DA5B5AAD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08CF2-FD3D-88BD-9C9B-84F695C3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Difference in means</a:t>
            </a:r>
            <a:br>
              <a:rPr lang="en-US" b="1" dirty="0">
                <a:solidFill>
                  <a:srgbClr val="468C8A"/>
                </a:solidFill>
              </a:rPr>
            </a:br>
            <a:endParaRPr lang="en-US" dirty="0">
              <a:solidFill>
                <a:srgbClr val="468C8A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051AF5C-4ECF-00F1-79A7-85F6B3323CE6}"/>
              </a:ext>
            </a:extLst>
          </p:cNvPr>
          <p:cNvSpPr/>
          <p:nvPr/>
        </p:nvSpPr>
        <p:spPr>
          <a:xfrm rot="5400000">
            <a:off x="6706714" y="1093296"/>
            <a:ext cx="156738" cy="1009475"/>
          </a:xfrm>
          <a:prstGeom prst="leftBrace">
            <a:avLst/>
          </a:prstGeom>
          <a:ln w="19050">
            <a:solidFill>
              <a:srgbClr val="F24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B16E6-89C1-103B-D795-10417213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86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E1B438A-4874-4992-8E15-6E84148A3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08CF2-FD3D-88BD-9C9B-84F695C3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Difference in means </a:t>
            </a:r>
            <a:r>
              <a:rPr lang="en-US" b="1" dirty="0">
                <a:solidFill>
                  <a:srgbClr val="F2494C"/>
                </a:solidFill>
              </a:rPr>
              <a:t>≠</a:t>
            </a:r>
            <a:r>
              <a:rPr lang="en-US" b="1" dirty="0">
                <a:solidFill>
                  <a:srgbClr val="468C8A"/>
                </a:solidFill>
              </a:rPr>
              <a:t> difference in 75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percentiles</a:t>
            </a:r>
            <a:endParaRPr lang="en-US" dirty="0">
              <a:solidFill>
                <a:srgbClr val="468C8A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7078FBD-609B-E815-33A4-903C180EB92B}"/>
              </a:ext>
            </a:extLst>
          </p:cNvPr>
          <p:cNvSpPr/>
          <p:nvPr/>
        </p:nvSpPr>
        <p:spPr>
          <a:xfrm rot="16200000" flipV="1">
            <a:off x="7173937" y="5538086"/>
            <a:ext cx="103682" cy="14036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81E4335-09C0-2343-7ADD-41EC16AA4F27}"/>
              </a:ext>
            </a:extLst>
          </p:cNvPr>
          <p:cNvSpPr/>
          <p:nvPr/>
        </p:nvSpPr>
        <p:spPr>
          <a:xfrm rot="5400000">
            <a:off x="6706714" y="1093296"/>
            <a:ext cx="156738" cy="1009475"/>
          </a:xfrm>
          <a:prstGeom prst="leftBrace">
            <a:avLst/>
          </a:prstGeom>
          <a:ln w="19050">
            <a:solidFill>
              <a:srgbClr val="F24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EBDBD-7D25-0A91-4E51-4741FD82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94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F2494C"/>
                </a:solidFill>
              </a:rPr>
              <a:t>Mean models cannot quantify distributional effects when a treatment affects the scale of the outcome distribution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49A6BF06-661A-E5E3-6CA1-FA5CF62291BC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3CF98-3F70-E46D-610D-E49D84DE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3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Investigating how an exposure affects different parts of the outcome distribution, esp. the tails, may be important</a:t>
            </a:r>
          </a:p>
          <a:p>
            <a:pPr lvl="1"/>
            <a:r>
              <a:rPr lang="en-US" dirty="0"/>
              <a:t>Most vulnerable individuals may be in the tails of the distribution</a:t>
            </a:r>
          </a:p>
          <a:p>
            <a:endParaRPr lang="en-US" dirty="0"/>
          </a:p>
          <a:p>
            <a:r>
              <a:rPr lang="en-US" dirty="0"/>
              <a:t>Empirical epidemiology focuses primarily on modeling the outcome mean</a:t>
            </a:r>
          </a:p>
          <a:p>
            <a:endParaRPr lang="en-US" dirty="0"/>
          </a:p>
          <a:p>
            <a:r>
              <a:rPr lang="en-US" dirty="0"/>
              <a:t>Mean models are limited in their ability to quantify effects across the outcome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80169-04A7-7DF0-1F03-3A266523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4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5AD5E2-289D-DDA3-E799-AA5D6E69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</a:rPr>
              <a:t>A brewing battle between means and quantiles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55A0-C4E3-902C-9F8A-E853A0BB4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i.e., a review of means and quantiles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52348-6492-A1FC-99A9-2BFF86F3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8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Learning aims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Mean: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Unconditional and conditional means (concept + estimation)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Law of Iterated Expectations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Quantiles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Unconditional and conditional quantiles (concept + estimation)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Law of Iterated Quantiles?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9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EFC301-39E9-627D-FC34-EBE9DAEE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Empirical unconditional distribution of SBP in our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5482-CE27-D4D0-EE2D-9D0A637C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A picture containing diagram, plot, line&#10;&#10;Description automatically generated">
            <a:extLst>
              <a:ext uri="{FF2B5EF4-FFF2-40B4-BE49-F238E27FC236}">
                <a16:creationId xmlns:a16="http://schemas.microsoft.com/office/drawing/2014/main" id="{3E9252DD-A738-6585-C474-1DA7D1BB5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83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(Arithmetic) Mean of the empirical unconditional SBP distribution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18DC716-93BB-E94A-12A0-6D7278B43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2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6B3792E-53D3-C9E6-E98C-CA44147B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7231"/>
            <a:ext cx="6583680" cy="4389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How can we estimate the mean of the unconditional SBP distribution?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541AE2-84B5-44FC-8E68-9CB6904CBDAC}"/>
                  </a:ext>
                </a:extLst>
              </p:cNvPr>
              <p:cNvSpPr txBox="1"/>
              <p:nvPr/>
            </p:nvSpPr>
            <p:spPr>
              <a:xfrm>
                <a:off x="6720396" y="1967231"/>
                <a:ext cx="4776187" cy="1174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Approach 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541AE2-84B5-44FC-8E68-9CB6904C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96" y="1967231"/>
                <a:ext cx="4776187" cy="1174681"/>
              </a:xfrm>
              <a:prstGeom prst="rect">
                <a:avLst/>
              </a:prstGeom>
              <a:blipFill>
                <a:blip r:embed="rId3"/>
                <a:stretch>
                  <a:fillRect l="-1020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15126D7-0C70-F9CE-66B4-FBFA0EC1F860}"/>
              </a:ext>
            </a:extLst>
          </p:cNvPr>
          <p:cNvSpPr/>
          <p:nvPr/>
        </p:nvSpPr>
        <p:spPr>
          <a:xfrm>
            <a:off x="7924800" y="2231757"/>
            <a:ext cx="2038350" cy="910156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F2A45-4C24-E186-7656-3EDC855838C1}"/>
              </a:ext>
            </a:extLst>
          </p:cNvPr>
          <p:cNvSpPr/>
          <p:nvPr/>
        </p:nvSpPr>
        <p:spPr>
          <a:xfrm>
            <a:off x="10209228" y="2231757"/>
            <a:ext cx="1144571" cy="910156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9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C6F4-90FC-C900-A98B-FC812431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Overall learning 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76ECB-AA53-C155-0FED-9ACE5BD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AA4EBE-4DE3-9506-20E3-934BB088B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88881"/>
              </p:ext>
            </p:extLst>
          </p:nvPr>
        </p:nvGraphicFramePr>
        <p:xfrm>
          <a:off x="838200" y="2146300"/>
          <a:ext cx="1097280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68085033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25696201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2494C"/>
                          </a:solidFill>
                        </a:rPr>
                        <a:t>Theory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Practice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11607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What is quantile regression and why do we care about it?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do we run quantile regression analyses in R?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1553546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How does quantile regression differ from mean regression?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can we present quantile regression coefficients?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1312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How do estimators targeted at quantiles of the conditional vs. unconditional outcome distributions differ from one another?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can we visualize how distributions are affected by an exposure using quantile regression results?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70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934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475B31B-0FE2-854A-6F2C-7962BDDA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7231"/>
            <a:ext cx="6583680" cy="4389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How can we estimate the mean of the unconditional SBP distribution?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541AE2-84B5-44FC-8E68-9CB6904CBDAC}"/>
                  </a:ext>
                </a:extLst>
              </p:cNvPr>
              <p:cNvSpPr txBox="1"/>
              <p:nvPr/>
            </p:nvSpPr>
            <p:spPr>
              <a:xfrm>
                <a:off x="6720396" y="1967231"/>
                <a:ext cx="4776187" cy="1174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Approach 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541AE2-84B5-44FC-8E68-9CB6904C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96" y="1967231"/>
                <a:ext cx="4776187" cy="1174681"/>
              </a:xfrm>
              <a:prstGeom prst="rect">
                <a:avLst/>
              </a:prstGeom>
              <a:blipFill>
                <a:blip r:embed="rId3"/>
                <a:stretch>
                  <a:fillRect l="-1020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4A57FE-D2C3-5494-C995-78B07682F8FE}"/>
                  </a:ext>
                </a:extLst>
              </p:cNvPr>
              <p:cNvSpPr txBox="1"/>
              <p:nvPr/>
            </p:nvSpPr>
            <p:spPr>
              <a:xfrm>
                <a:off x="6720396" y="3716089"/>
                <a:ext cx="4422086" cy="142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Approach 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𝑆𝐵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any value in the range of SBP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4A57FE-D2C3-5494-C995-78B07682F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96" y="3716089"/>
                <a:ext cx="4422086" cy="1425262"/>
              </a:xfrm>
              <a:prstGeom prst="rect">
                <a:avLst/>
              </a:prstGeom>
              <a:blipFill>
                <a:blip r:embed="rId4"/>
                <a:stretch>
                  <a:fillRect l="-1102" t="-2575" b="-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9A4D0BC-0331-273A-A3EF-2F443EB70D6E}"/>
              </a:ext>
            </a:extLst>
          </p:cNvPr>
          <p:cNvSpPr/>
          <p:nvPr/>
        </p:nvSpPr>
        <p:spPr>
          <a:xfrm>
            <a:off x="6720396" y="3991763"/>
            <a:ext cx="4422086" cy="1149588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E1B95289-FB33-FAB0-2B5D-EFBB91D9C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68475"/>
            <a:ext cx="11887200" cy="495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E2215E-EA72-68C8-4629-14EF0FD1A4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4000" b="1" dirty="0">
                    <a:solidFill>
                      <a:srgbClr val="468C8A"/>
                    </a:solidFill>
                  </a:rPr>
                  <a:t>Visualizing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4000" b="1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4000" b="1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𝑺𝑩𝑷</m:t>
                    </m:r>
                    <m:r>
                      <a:rPr lang="en-US" sz="4000" b="1" i="1" dirty="0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func>
                      <m:funcPr>
                        <m:ctrlPr>
                          <a:rPr lang="en-US" sz="4000" b="1" i="1" dirty="0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000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000" b="0" i="0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4000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4000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4000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4000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4000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000" b="1" i="1" dirty="0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b="1" i="1" dirty="0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1" i="1" dirty="0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𝑺𝑩</m:t>
                                    </m:r>
                                    <m:sSub>
                                      <m:sSubPr>
                                        <m:ctrlPr>
                                          <a:rPr lang="en-US" sz="4000" b="1" i="1" dirty="0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dirty="0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sz="4000" b="1" i="1" dirty="0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4000" b="1" i="1" dirty="0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4000" b="1" i="1" dirty="0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4000" b="1" i="1" dirty="0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sz="4000" dirty="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E2215E-EA72-68C8-4629-14EF0FD1A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15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8C3FC9-B5AF-8E83-88F2-4EA2EEDC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5648"/>
            <a:ext cx="8503920" cy="5102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Mean SBP conditional on self-identified sex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881DAC-1ADD-874E-9952-869947C9AC30}"/>
                  </a:ext>
                </a:extLst>
              </p:cNvPr>
              <p:cNvSpPr txBox="1"/>
              <p:nvPr/>
            </p:nvSpPr>
            <p:spPr>
              <a:xfrm>
                <a:off x="8806056" y="2494831"/>
                <a:ext cx="3192855" cy="3334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Approach:</a:t>
                </a:r>
              </a:p>
              <a:p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𝑆𝐵𝑃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func>
                        <m:func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eqArr>
                            <m:eqArr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𝑆𝐵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dirty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  <m:e/>
                          </m:eqAr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is an arbitrary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𝑠𝑒𝑥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as its parameters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881DAC-1ADD-874E-9952-869947C9A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056" y="2494831"/>
                <a:ext cx="3192855" cy="3334374"/>
              </a:xfrm>
              <a:prstGeom prst="rect">
                <a:avLst/>
              </a:prstGeom>
              <a:blipFill>
                <a:blip r:embed="rId3"/>
                <a:stretch>
                  <a:fillRect l="-1721" t="-914" b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AA41A10-35C9-7E07-1E53-249404F696BB}"/>
              </a:ext>
            </a:extLst>
          </p:cNvPr>
          <p:cNvSpPr/>
          <p:nvPr/>
        </p:nvSpPr>
        <p:spPr>
          <a:xfrm>
            <a:off x="8610600" y="3032564"/>
            <a:ext cx="3388311" cy="1276808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C90F8043-2E3C-CEB5-A987-6F37CC2C1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5723"/>
            <a:ext cx="7040880" cy="5632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The Law of Iterated Expectations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9130FF-D00D-1C1A-1034-99C4D1FB66A3}"/>
                  </a:ext>
                </a:extLst>
              </p:cNvPr>
              <p:cNvSpPr txBox="1"/>
              <p:nvPr/>
            </p:nvSpPr>
            <p:spPr>
              <a:xfrm>
                <a:off x="7505196" y="2706251"/>
                <a:ext cx="316234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𝑆𝐵𝑃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𝑠𝑒𝑥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𝑆𝐵𝑃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𝑠𝑒𝑥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9130FF-D00D-1C1A-1034-99C4D1FB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196" y="2706251"/>
                <a:ext cx="3162340" cy="347403"/>
              </a:xfrm>
              <a:prstGeom prst="rect">
                <a:avLst/>
              </a:prstGeom>
              <a:blipFill>
                <a:blip r:embed="rId3"/>
                <a:stretch>
                  <a:fillRect l="-115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B8E90-B8D8-81D6-86B4-3E5AA1F3B29B}"/>
                  </a:ext>
                </a:extLst>
              </p:cNvPr>
              <p:cNvSpPr txBox="1"/>
              <p:nvPr/>
            </p:nvSpPr>
            <p:spPr>
              <a:xfrm>
                <a:off x="7541408" y="3370521"/>
                <a:ext cx="39982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𝑆𝐵𝑃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𝑆𝐵𝑃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𝑠𝑒𝑥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B8E90-B8D8-81D6-86B4-3E5AA1F3B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408" y="3370521"/>
                <a:ext cx="3998210" cy="307777"/>
              </a:xfrm>
              <a:prstGeom prst="rect">
                <a:avLst/>
              </a:prstGeom>
              <a:blipFill>
                <a:blip r:embed="rId4"/>
                <a:stretch>
                  <a:fillRect l="-2134" t="-24000" r="-3049" b="-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C47657-2A43-1A02-B845-868ED0E8AAD3}"/>
                  </a:ext>
                </a:extLst>
              </p:cNvPr>
              <p:cNvSpPr txBox="1"/>
              <p:nvPr/>
            </p:nvSpPr>
            <p:spPr>
              <a:xfrm>
                <a:off x="7541408" y="3724298"/>
                <a:ext cx="41394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𝑆𝐵𝑃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𝑆𝐵𝑃</m:t>
                    </m:r>
                    <m:r>
                      <a:rPr lang="en-US" sz="2000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𝑠𝑒𝑥</m:t>
                    </m:r>
                    <m:r>
                      <a:rPr lang="en-US" sz="2000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FF9300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C47657-2A43-1A02-B845-868ED0E8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408" y="3724298"/>
                <a:ext cx="4139403" cy="307777"/>
              </a:xfrm>
              <a:prstGeom prst="rect">
                <a:avLst/>
              </a:prstGeom>
              <a:blipFill>
                <a:blip r:embed="rId5"/>
                <a:stretch>
                  <a:fillRect l="-206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6F4781-9AE5-A7C0-AEE0-20F54A4889A3}"/>
                  </a:ext>
                </a:extLst>
              </p:cNvPr>
              <p:cNvSpPr txBox="1"/>
              <p:nvPr/>
            </p:nvSpPr>
            <p:spPr>
              <a:xfrm>
                <a:off x="7505196" y="4350170"/>
                <a:ext cx="45002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𝑆𝐵𝑃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0.532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124.4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0.468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131.3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6F4781-9AE5-A7C0-AEE0-20F54A488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196" y="4350170"/>
                <a:ext cx="4500271" cy="307777"/>
              </a:xfrm>
              <a:prstGeom prst="rect">
                <a:avLst/>
              </a:prstGeom>
              <a:blipFill>
                <a:blip r:embed="rId6"/>
                <a:stretch>
                  <a:fillRect l="-678" r="-81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A255D7-4295-3EF8-9A90-F1D06149E968}"/>
                  </a:ext>
                </a:extLst>
              </p:cNvPr>
              <p:cNvSpPr txBox="1"/>
              <p:nvPr/>
            </p:nvSpPr>
            <p:spPr>
              <a:xfrm>
                <a:off x="7505195" y="4974814"/>
                <a:ext cx="268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𝑆𝐵𝑃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=127.6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𝑚𝑚𝐻𝑔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A255D7-4295-3EF8-9A90-F1D06149E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195" y="4974814"/>
                <a:ext cx="2681440" cy="307777"/>
              </a:xfrm>
              <a:prstGeom prst="rect">
                <a:avLst/>
              </a:prstGeom>
              <a:blipFill>
                <a:blip r:embed="rId7"/>
                <a:stretch>
                  <a:fillRect l="-1364" r="-2500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94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549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The Law of Iterated Expectations allows us to determine the mean of the unconditional distribution using information on the means of the conditional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54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1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50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quantile is the value of SBP such that 50% of values lie below it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4E437-B787-8E21-1195-6B0489A60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41633-6F35-D38D-9987-D75C221566EE}"/>
              </a:ext>
            </a:extLst>
          </p:cNvPr>
          <p:cNvSpPr txBox="1"/>
          <p:nvPr/>
        </p:nvSpPr>
        <p:spPr>
          <a:xfrm>
            <a:off x="8016536" y="2308193"/>
            <a:ext cx="326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</a:t>
            </a:r>
            <a:r>
              <a:rPr lang="en-US" sz="2400" baseline="30000" dirty="0"/>
              <a:t>th</a:t>
            </a:r>
            <a:r>
              <a:rPr lang="en-US" sz="2400" dirty="0"/>
              <a:t> quantile = median</a:t>
            </a:r>
          </a:p>
        </p:txBody>
      </p:sp>
    </p:spTree>
    <p:extLst>
      <p:ext uri="{BB962C8B-B14F-4D97-AF65-F5344CB8AC3E}">
        <p14:creationId xmlns:p14="http://schemas.microsoft.com/office/powerpoint/2010/main" val="383409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25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quantile is the value of SBP such that 25% of values lie below it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171C7-0B08-E082-B855-A5F6F13F2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99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75</a:t>
            </a:r>
            <a:r>
              <a:rPr lang="en-US" b="1" baseline="30000" dirty="0">
                <a:solidFill>
                  <a:srgbClr val="468C8A"/>
                </a:solidFill>
              </a:rPr>
              <a:t>th</a:t>
            </a:r>
            <a:r>
              <a:rPr lang="en-US" b="1" dirty="0">
                <a:solidFill>
                  <a:srgbClr val="468C8A"/>
                </a:solidFill>
              </a:rPr>
              <a:t> quantile is the value of SBP such that 75% of values lie below it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F5046-79EA-5C21-088F-C61C9C9CD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44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9950-C1F8-A6F0-7FBA-03063209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Robust quantiles: Equivariance to monotonic transformations 💪🏾💪🏼💪🏾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5D838-3E04-1A6F-A5C2-180D4A94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58</a:t>
            </a:fld>
            <a:endParaRPr lang="en-US"/>
          </a:p>
        </p:txBody>
      </p:sp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31F6612-99AA-DF4D-1F55-39F26CDB2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905"/>
            <a:ext cx="6126480" cy="4084320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57F3929-08E6-0DE9-7B09-37C564514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75" y="2125905"/>
            <a:ext cx="6126480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5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9950-C1F8-A6F0-7FBA-03063209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Robust quantiles: Most quantiles unaffected by top/bottom coding💪🏾💪🏼💪🏾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5D838-3E04-1A6F-A5C2-180D4A94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700791AD-817B-9640-6B03-CC012FB2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90688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C6F4-90FC-C900-A98B-FC812431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Overall learning 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76ECB-AA53-C155-0FED-9ACE5BD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AA4EBE-4DE3-9506-20E3-934BB088B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14638"/>
              </p:ext>
            </p:extLst>
          </p:nvPr>
        </p:nvGraphicFramePr>
        <p:xfrm>
          <a:off x="838200" y="2146300"/>
          <a:ext cx="1097280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68085033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25696201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Theory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2494C"/>
                          </a:solidFill>
                        </a:rPr>
                        <a:t>Practice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11607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What is quantile regression and why do we care about it?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do we run quantile regression analyses in R?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1553546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does quantile regression differ from mean regression?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can we present quantile regression coefficients?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1312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do estimators targeted at quantiles of the conditional vs. unconditional outcome distributions differ from one another?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can we visualize how distributions are affected by an exposure using quantile regression results?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70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547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9950-C1F8-A6F0-7FBA-03063209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Robust quantiles: Most quantiles unaffected by top/bottom coding 💪🏾💪🏼💪🏾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5D838-3E04-1A6F-A5C2-180D4A94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 descr="A graph of blood pressure&#10;&#10;Description automatically generated with low confidence">
            <a:extLst>
              <a:ext uri="{FF2B5EF4-FFF2-40B4-BE49-F238E27FC236}">
                <a16:creationId xmlns:a16="http://schemas.microsoft.com/office/drawing/2014/main" id="{68256B93-E838-8DBE-B5EB-193B65F5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4B012A-0B21-1127-592A-A87C8B0CE435}"/>
              </a:ext>
            </a:extLst>
          </p:cNvPr>
          <p:cNvSpPr txBox="1"/>
          <p:nvPr/>
        </p:nvSpPr>
        <p:spPr>
          <a:xfrm>
            <a:off x="3036815" y="2357306"/>
            <a:ext cx="2583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  <a:r>
              <a:rPr lang="en-US" b="1" dirty="0">
                <a:solidFill>
                  <a:srgbClr val="F2494C"/>
                </a:solidFill>
              </a:rPr>
              <a:t>changed</a:t>
            </a:r>
            <a:r>
              <a:rPr lang="en-US" dirty="0"/>
              <a:t> from </a:t>
            </a:r>
            <a:r>
              <a:rPr lang="en-US" dirty="0">
                <a:solidFill>
                  <a:srgbClr val="FF9300"/>
                </a:solidFill>
              </a:rPr>
              <a:t>127.6mmHg</a:t>
            </a:r>
            <a:r>
              <a:rPr lang="en-US" dirty="0"/>
              <a:t> to </a:t>
            </a:r>
            <a:r>
              <a:rPr lang="en-US" dirty="0">
                <a:solidFill>
                  <a:srgbClr val="FF9300"/>
                </a:solidFill>
              </a:rPr>
              <a:t>125.8mmHg</a:t>
            </a:r>
            <a:r>
              <a:rPr lang="en-US" dirty="0"/>
              <a:t>, but the 75</a:t>
            </a:r>
            <a:r>
              <a:rPr lang="en-US" baseline="30000" dirty="0"/>
              <a:t>th</a:t>
            </a:r>
            <a:r>
              <a:rPr lang="en-US" dirty="0"/>
              <a:t> quantile </a:t>
            </a:r>
            <a:r>
              <a:rPr lang="en-US" b="1" dirty="0">
                <a:solidFill>
                  <a:srgbClr val="F2494C"/>
                </a:solidFill>
              </a:rPr>
              <a:t>did not change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1109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642607-C3EA-E2C4-FA34-C9C95EA6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1"/>
            <a:ext cx="7315200" cy="4876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How can we estimate quantiles of the unconditional SBP distribution?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41AE2-84B5-44FC-8E68-9CB6904CBDAC}"/>
              </a:ext>
            </a:extLst>
          </p:cNvPr>
          <p:cNvSpPr txBox="1"/>
          <p:nvPr/>
        </p:nvSpPr>
        <p:spPr>
          <a:xfrm>
            <a:off x="6720396" y="1967231"/>
            <a:ext cx="477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and arrange all values of SBP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value of SBP such that, say, 50% of the values lie below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4A57FE-D2C3-5494-C995-78B07682F8FE}"/>
                  </a:ext>
                </a:extLst>
              </p:cNvPr>
              <p:cNvSpPr txBox="1"/>
              <p:nvPr/>
            </p:nvSpPr>
            <p:spPr>
              <a:xfrm>
                <a:off x="6720396" y="3687771"/>
                <a:ext cx="4074703" cy="1177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Approach 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𝑆𝐵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4A57FE-D2C3-5494-C995-78B07682F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96" y="3687771"/>
                <a:ext cx="4074703" cy="1177374"/>
              </a:xfrm>
              <a:prstGeom prst="rect">
                <a:avLst/>
              </a:prstGeom>
              <a:blipFill>
                <a:blip r:embed="rId3"/>
                <a:stretch>
                  <a:fillRect l="-1196" t="-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765DA8-2C7C-6519-7320-877D59DFE4EC}"/>
                  </a:ext>
                </a:extLst>
              </p:cNvPr>
              <p:cNvSpPr txBox="1"/>
              <p:nvPr/>
            </p:nvSpPr>
            <p:spPr>
              <a:xfrm>
                <a:off x="6720396" y="5139345"/>
                <a:ext cx="4074703" cy="1177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Recall that for the mean,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𝑆𝐵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765DA8-2C7C-6519-7320-877D59DF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96" y="5139345"/>
                <a:ext cx="4074703" cy="1177374"/>
              </a:xfrm>
              <a:prstGeom prst="rect">
                <a:avLst/>
              </a:prstGeom>
              <a:blipFill>
                <a:blip r:embed="rId4"/>
                <a:stretch>
                  <a:fillRect l="-1196" t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2ECD259-3167-8316-C914-6952994A3E94}"/>
              </a:ext>
            </a:extLst>
          </p:cNvPr>
          <p:cNvSpPr/>
          <p:nvPr/>
        </p:nvSpPr>
        <p:spPr>
          <a:xfrm>
            <a:off x="8292222" y="3987538"/>
            <a:ext cx="2477582" cy="891940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C7B9C-C3F0-3F52-12E5-C8E73F237E33}"/>
              </a:ext>
            </a:extLst>
          </p:cNvPr>
          <p:cNvSpPr/>
          <p:nvPr/>
        </p:nvSpPr>
        <p:spPr>
          <a:xfrm>
            <a:off x="8292222" y="5424779"/>
            <a:ext cx="2477582" cy="891940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4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A0DD-E20F-854C-6766-9A3F116B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Rho </a:t>
            </a:r>
            <a:r>
              <a:rPr lang="en-US" b="1" dirty="0" err="1">
                <a:solidFill>
                  <a:srgbClr val="468C8A"/>
                </a:solidFill>
              </a:rPr>
              <a:t>rho</a:t>
            </a:r>
            <a:r>
              <a:rPr lang="en-US" b="1" dirty="0">
                <a:solidFill>
                  <a:srgbClr val="468C8A"/>
                </a:solidFill>
              </a:rPr>
              <a:t> </a:t>
            </a:r>
            <a:r>
              <a:rPr lang="en-US" b="1" dirty="0" err="1">
                <a:solidFill>
                  <a:srgbClr val="468C8A"/>
                </a:solidFill>
              </a:rPr>
              <a:t>rho</a:t>
            </a:r>
            <a:r>
              <a:rPr lang="en-US" b="1" dirty="0">
                <a:solidFill>
                  <a:srgbClr val="468C8A"/>
                </a:solidFill>
              </a:rPr>
              <a:t> your boat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D4F71-03C1-501C-75D1-6C787E02F3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D4F71-03C1-501C-75D1-6C787E02F3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90F1-3971-0A63-4592-A1BFEFA5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20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A0DD-E20F-854C-6766-9A3F116B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Rho </a:t>
            </a:r>
            <a:r>
              <a:rPr lang="en-US" b="1" dirty="0" err="1">
                <a:solidFill>
                  <a:srgbClr val="468C8A"/>
                </a:solidFill>
              </a:rPr>
              <a:t>rho</a:t>
            </a:r>
            <a:r>
              <a:rPr lang="en-US" b="1" dirty="0">
                <a:solidFill>
                  <a:srgbClr val="468C8A"/>
                </a:solidFill>
              </a:rPr>
              <a:t> </a:t>
            </a:r>
            <a:r>
              <a:rPr lang="en-US" b="1" dirty="0" err="1">
                <a:solidFill>
                  <a:srgbClr val="468C8A"/>
                </a:solidFill>
              </a:rPr>
              <a:t>rho</a:t>
            </a:r>
            <a:r>
              <a:rPr lang="en-US" b="1" dirty="0">
                <a:solidFill>
                  <a:srgbClr val="468C8A"/>
                </a:solidFill>
              </a:rPr>
              <a:t> your boat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D4F71-03C1-501C-75D1-6C787E02F3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b="1" i="1" dirty="0">
                  <a:solidFill>
                    <a:srgbClr val="FF930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D4F71-03C1-501C-75D1-6C787E02F3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90F1-3971-0A63-4592-A1BFEFA5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7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A0DD-E20F-854C-6766-9A3F116B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Rho </a:t>
            </a:r>
            <a:r>
              <a:rPr lang="en-US" b="1" dirty="0" err="1">
                <a:solidFill>
                  <a:srgbClr val="468C8A"/>
                </a:solidFill>
              </a:rPr>
              <a:t>rho</a:t>
            </a:r>
            <a:r>
              <a:rPr lang="en-US" b="1" dirty="0">
                <a:solidFill>
                  <a:srgbClr val="468C8A"/>
                </a:solidFill>
              </a:rPr>
              <a:t> </a:t>
            </a:r>
            <a:r>
              <a:rPr lang="en-US" b="1" dirty="0" err="1">
                <a:solidFill>
                  <a:srgbClr val="468C8A"/>
                </a:solidFill>
              </a:rPr>
              <a:t>rho</a:t>
            </a:r>
            <a:r>
              <a:rPr lang="en-US" b="1" dirty="0">
                <a:solidFill>
                  <a:srgbClr val="468C8A"/>
                </a:solidFill>
              </a:rPr>
              <a:t> your boat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D4F71-03C1-501C-75D1-6C787E02F3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9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D4F71-03C1-501C-75D1-6C787E02F3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90F1-3971-0A63-4592-A1BFEFA5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350C00-2B5B-182F-6BF1-97B8467DB742}"/>
                  </a:ext>
                </a:extLst>
              </p:cNvPr>
              <p:cNvSpPr txBox="1"/>
              <p:nvPr/>
            </p:nvSpPr>
            <p:spPr>
              <a:xfrm>
                <a:off x="4327262" y="5925268"/>
                <a:ext cx="6542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350C00-2B5B-182F-6BF1-97B8467DB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262" y="5925268"/>
                <a:ext cx="654284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1AFD9F-83D0-C3BE-408D-AAA91D0BAD0E}"/>
              </a:ext>
            </a:extLst>
          </p:cNvPr>
          <p:cNvSpPr/>
          <p:nvPr/>
        </p:nvSpPr>
        <p:spPr>
          <a:xfrm>
            <a:off x="5076824" y="5902325"/>
            <a:ext cx="3050079" cy="590550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14FF3-9830-D244-F39F-88118FE0CFA0}"/>
              </a:ext>
            </a:extLst>
          </p:cNvPr>
          <p:cNvSpPr/>
          <p:nvPr/>
        </p:nvSpPr>
        <p:spPr>
          <a:xfrm>
            <a:off x="8418135" y="5902325"/>
            <a:ext cx="2116515" cy="590550"/>
          </a:xfrm>
          <a:prstGeom prst="rect">
            <a:avLst/>
          </a:prstGeom>
          <a:noFill/>
          <a:ln w="57150">
            <a:solidFill>
              <a:srgbClr val="F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7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615B41-7421-9588-11FE-4C267B8B68E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468C8A"/>
                    </a:solidFill>
                  </a:rPr>
                  <a:t>Visualizing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𝑺𝑩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615B41-7421-9588-11FE-4C267B8B6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AC678-33B7-5061-4130-1F10BCC2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127ABD63-BD1C-B128-0217-EF2522DCB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9793"/>
            <a:ext cx="6583680" cy="4389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DC55F6-7407-9BDB-E2DB-1F8FCA275095}"/>
                  </a:ext>
                </a:extLst>
              </p:cNvPr>
              <p:cNvSpPr txBox="1"/>
              <p:nvPr/>
            </p:nvSpPr>
            <p:spPr>
              <a:xfrm>
                <a:off x="7645138" y="1783018"/>
                <a:ext cx="40252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rgbClr val="468C8A"/>
                    </a:solidFill>
                  </a:rPr>
                  <a:t>How can we 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  <m:t>𝑆𝐵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68C8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468C8A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468C8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468C8A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</m:e>
                    </m:d>
                    <m:r>
                      <a:rPr lang="en-US" b="0" i="1" smtClean="0">
                        <a:solidFill>
                          <a:srgbClr val="468C8A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DC55F6-7407-9BDB-E2DB-1F8FCA275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138" y="1783018"/>
                <a:ext cx="4025245" cy="646331"/>
              </a:xfrm>
              <a:prstGeom prst="rect">
                <a:avLst/>
              </a:prstGeom>
              <a:blipFill>
                <a:blip r:embed="rId4"/>
                <a:stretch>
                  <a:fillRect l="-1212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B36B9B-590E-3711-42BB-F9395F62AE7E}"/>
                  </a:ext>
                </a:extLst>
              </p:cNvPr>
              <p:cNvSpPr txBox="1"/>
              <p:nvPr/>
            </p:nvSpPr>
            <p:spPr>
              <a:xfrm>
                <a:off x="7645137" y="2660179"/>
                <a:ext cx="4025245" cy="1187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9300"/>
                    </a:solidFill>
                  </a:rPr>
                  <a:t>Step 1: </a:t>
                </a:r>
                <a:r>
                  <a:rPr lang="en-US" dirty="0"/>
                  <a:t>Notice that</a:t>
                </a: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−100&lt;0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−100≥0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𝑆𝐵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−100|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B36B9B-590E-3711-42BB-F9395F62A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137" y="2660179"/>
                <a:ext cx="4025245" cy="1187633"/>
              </a:xfrm>
              <a:prstGeom prst="rect">
                <a:avLst/>
              </a:prstGeom>
              <a:blipFill>
                <a:blip r:embed="rId5"/>
                <a:stretch>
                  <a:fillRect l="-1212" t="-2564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13F46-14B8-3DBD-4DAF-3E252738FEAC}"/>
                  </a:ext>
                </a:extLst>
              </p:cNvPr>
              <p:cNvSpPr txBox="1"/>
              <p:nvPr/>
            </p:nvSpPr>
            <p:spPr>
              <a:xfrm>
                <a:off x="7645137" y="4078642"/>
                <a:ext cx="40252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9300"/>
                    </a:solidFill>
                  </a:rPr>
                  <a:t>Step 2: </a:t>
                </a:r>
                <a:r>
                  <a:rPr lang="en-US" dirty="0"/>
                  <a:t>Find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𝑆𝐵𝑃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−100&lt;0</m:t>
                    </m:r>
                  </m:oMath>
                </a14:m>
                <a:r>
                  <a:rPr lang="en-US" dirty="0"/>
                  <a:t>.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−100&lt;0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=0.5∗|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−100|</m:t>
                    </m:r>
                  </m:oMath>
                </a14:m>
                <a:r>
                  <a:rPr lang="en-US" b="0" dirty="0"/>
                  <a:t>. Now,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−100)</m:t>
                    </m:r>
                  </m:oMath>
                </a14:m>
                <a:r>
                  <a:rPr lang="en-US" b="0" dirty="0"/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−100&lt;0</m:t>
                    </m:r>
                  </m:oMath>
                </a14:m>
                <a:r>
                  <a:rPr lang="en-US" b="0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13F46-14B8-3DBD-4DAF-3E252738F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137" y="4078642"/>
                <a:ext cx="4025245" cy="1477328"/>
              </a:xfrm>
              <a:prstGeom prst="rect">
                <a:avLst/>
              </a:prstGeom>
              <a:blipFill>
                <a:blip r:embed="rId6"/>
                <a:stretch>
                  <a:fillRect l="-1212" t="-2066" r="-2424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F3FDCA-924B-C8B8-60C4-2EE9B6137260}"/>
                  </a:ext>
                </a:extLst>
              </p:cNvPr>
              <p:cNvSpPr txBox="1"/>
              <p:nvPr/>
            </p:nvSpPr>
            <p:spPr>
              <a:xfrm>
                <a:off x="7645137" y="5786800"/>
                <a:ext cx="4025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9300"/>
                    </a:solidFill>
                  </a:rPr>
                  <a:t>Step 3: </a:t>
                </a:r>
                <a:r>
                  <a:rPr lang="en-US" dirty="0"/>
                  <a:t>Repeat step 2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−100≥0</m:t>
                    </m:r>
                  </m:oMath>
                </a14:m>
                <a:r>
                  <a:rPr lang="en-US" b="0" dirty="0"/>
                  <a:t>. Then have fun plotting the calculated points!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F3FDCA-924B-C8B8-60C4-2EE9B6137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137" y="5786800"/>
                <a:ext cx="4025245" cy="923330"/>
              </a:xfrm>
              <a:prstGeom prst="rect">
                <a:avLst/>
              </a:prstGeom>
              <a:blipFill>
                <a:blip r:embed="rId7"/>
                <a:stretch>
                  <a:fillRect l="-1212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DDD0EB84-0303-1BB1-E6E2-D3FCDE3B3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756"/>
            <a:ext cx="6400800" cy="4267199"/>
          </a:xfrm>
          <a:prstGeom prst="rect">
            <a:avLst/>
          </a:prstGeom>
        </p:spPr>
      </p:pic>
      <p:pic>
        <p:nvPicPr>
          <p:cNvPr id="16" name="Picture 15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5BB1E6B1-949A-D699-4C65-3A9BEAB73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89150"/>
            <a:ext cx="6400800" cy="426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7DD476-3A09-9DD0-24DF-77F80CC13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468C8A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b="1" dirty="0">
                    <a:solidFill>
                      <a:srgbClr val="468C8A"/>
                    </a:solidFill>
                  </a:rPr>
                  <a:t>. Now let’s 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𝑺𝑩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e>
                    </m:d>
                  </m:oMath>
                </a14:m>
                <a:endParaRPr lang="en-US" b="1" dirty="0">
                  <a:solidFill>
                    <a:srgbClr val="468C8A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7DD476-3A09-9DD0-24DF-77F80CC13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 t="-13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7B8C8-B06E-819A-45E5-43DB7501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30A64-CBBE-8CCB-3B8C-12AB2349E6FB}"/>
              </a:ext>
            </a:extLst>
          </p:cNvPr>
          <p:cNvSpPr txBox="1"/>
          <p:nvPr/>
        </p:nvSpPr>
        <p:spPr>
          <a:xfrm>
            <a:off x="7710570" y="2550527"/>
            <a:ext cx="157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</a:t>
            </a:r>
            <a:r>
              <a:rPr lang="en-US" dirty="0">
                <a:solidFill>
                  <a:srgbClr val="FF9300"/>
                </a:solidFill>
              </a:rPr>
              <a:t>0.5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B0D4DE-AAFC-DB4F-0D1E-1F0890F46FC5}"/>
              </a:ext>
            </a:extLst>
          </p:cNvPr>
          <p:cNvCxnSpPr>
            <a:cxnSpLocks/>
          </p:cNvCxnSpPr>
          <p:nvPr/>
        </p:nvCxnSpPr>
        <p:spPr>
          <a:xfrm flipH="1">
            <a:off x="6664751" y="2919859"/>
            <a:ext cx="1272618" cy="2264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45F0CC-6D74-DF6B-BFED-37B4E3B60E0E}"/>
              </a:ext>
            </a:extLst>
          </p:cNvPr>
          <p:cNvCxnSpPr>
            <a:cxnSpLocks/>
          </p:cNvCxnSpPr>
          <p:nvPr/>
        </p:nvCxnSpPr>
        <p:spPr>
          <a:xfrm>
            <a:off x="9019192" y="2919859"/>
            <a:ext cx="1108671" cy="576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A25D802-C6BB-25DC-59E9-1DD4BB4A8C17}"/>
              </a:ext>
            </a:extLst>
          </p:cNvPr>
          <p:cNvSpPr/>
          <p:nvPr/>
        </p:nvSpPr>
        <p:spPr>
          <a:xfrm>
            <a:off x="5791200" y="4471261"/>
            <a:ext cx="214393" cy="131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4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939255C-0E71-A387-AE72-691994339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9150"/>
            <a:ext cx="6400800" cy="4267200"/>
          </a:xfrm>
          <a:prstGeom prst="rect">
            <a:avLst/>
          </a:prstGeom>
        </p:spPr>
      </p:pic>
      <p:pic>
        <p:nvPicPr>
          <p:cNvPr id="19" name="Picture 18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2016CA48-FB20-02C9-996E-F6A662DB6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37" y="2089150"/>
            <a:ext cx="6400800" cy="426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7DD476-3A09-9DD0-24DF-77F80CC13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468C8A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𝟏𝟐𝟎</m:t>
                    </m:r>
                  </m:oMath>
                </a14:m>
                <a:r>
                  <a:rPr lang="en-US" b="1" dirty="0">
                    <a:solidFill>
                      <a:srgbClr val="468C8A"/>
                    </a:solidFill>
                  </a:rPr>
                  <a:t>. Now let’s 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b="1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𝑺𝑩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𝟏𝟐𝟎</m:t>
                        </m:r>
                      </m:e>
                    </m:d>
                  </m:oMath>
                </a14:m>
                <a:endParaRPr lang="en-US" b="1" dirty="0">
                  <a:solidFill>
                    <a:srgbClr val="468C8A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7DD476-3A09-9DD0-24DF-77F80CC13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 t="-13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7B8C8-B06E-819A-45E5-43DB7501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2649C-41ED-AD2A-33AE-7C80E6FC2F97}"/>
              </a:ext>
            </a:extLst>
          </p:cNvPr>
          <p:cNvSpPr txBox="1"/>
          <p:nvPr/>
        </p:nvSpPr>
        <p:spPr>
          <a:xfrm>
            <a:off x="8492995" y="2135747"/>
            <a:ext cx="157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</a:t>
            </a:r>
            <a:r>
              <a:rPr lang="en-US" dirty="0">
                <a:solidFill>
                  <a:srgbClr val="FF9300"/>
                </a:solidFill>
              </a:rPr>
              <a:t>0.5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B473B6-8BCD-B121-57E9-9A5D082E2BA8}"/>
              </a:ext>
            </a:extLst>
          </p:cNvPr>
          <p:cNvCxnSpPr>
            <a:cxnSpLocks/>
          </p:cNvCxnSpPr>
          <p:nvPr/>
        </p:nvCxnSpPr>
        <p:spPr>
          <a:xfrm flipH="1">
            <a:off x="6787299" y="2505079"/>
            <a:ext cx="1705696" cy="2085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B0F16-0DEA-B149-F274-16E55CC7BEA8}"/>
              </a:ext>
            </a:extLst>
          </p:cNvPr>
          <p:cNvCxnSpPr>
            <a:cxnSpLocks/>
          </p:cNvCxnSpPr>
          <p:nvPr/>
        </p:nvCxnSpPr>
        <p:spPr>
          <a:xfrm>
            <a:off x="9801617" y="2505079"/>
            <a:ext cx="1108671" cy="576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1720816-1786-F417-956F-BF49EDEC2D22}"/>
              </a:ext>
            </a:extLst>
          </p:cNvPr>
          <p:cNvSpPr/>
          <p:nvPr/>
        </p:nvSpPr>
        <p:spPr>
          <a:xfrm>
            <a:off x="5690463" y="4471261"/>
            <a:ext cx="214393" cy="131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2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256B875-B196-9CA0-1BBB-0BC1DB08A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1" y="1768475"/>
            <a:ext cx="11887200" cy="495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16C9DD-7BB8-32B1-CD55-35EBC0B77E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14022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468C8A"/>
                    </a:solidFill>
                  </a:rPr>
                  <a:t>Visualizing the minimization for the median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1" i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lim>
                        </m:limLow>
                      </m:fName>
                      <m:e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nary>
                          <m:naryPr>
                            <m:chr m:val="∑"/>
                            <m:ctrlP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𝑺𝑩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1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e>
                    </m:fun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16C9DD-7BB8-32B1-CD55-35EBC0B77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14022" cy="1325563"/>
              </a:xfrm>
              <a:blipFill>
                <a:blip r:embed="rId3"/>
                <a:stretch>
                  <a:fillRect l="-2049" t="-16129" r="-2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A1388-05C8-A6D1-7506-A8355525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56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F41256A-3622-DFCC-BF60-C8544B7DF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45920"/>
            <a:ext cx="8686800" cy="5212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Quantiles of the SBP distribution conditional on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73F6E8-F1FE-E583-6CEE-0B3B0F3D8606}"/>
                  </a:ext>
                </a:extLst>
              </p:cNvPr>
              <p:cNvSpPr txBox="1"/>
              <p:nvPr/>
            </p:nvSpPr>
            <p:spPr>
              <a:xfrm>
                <a:off x="8935771" y="3081309"/>
                <a:ext cx="3192855" cy="1949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Approach:</a:t>
                </a:r>
              </a:p>
              <a:p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𝑆𝐵𝑃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eqArr>
                            <m:eqArr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𝑆𝐵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  <m:e/>
                          </m:eqAr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73F6E8-F1FE-E583-6CEE-0B3B0F3D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71" y="3081309"/>
                <a:ext cx="3192855" cy="1949060"/>
              </a:xfrm>
              <a:prstGeom prst="rect">
                <a:avLst/>
              </a:prstGeom>
              <a:blipFill>
                <a:blip r:embed="rId3"/>
                <a:stretch>
                  <a:fillRect l="-1718" t="-1563" r="-3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5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Previewing our practical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5D0D-B0F6-D620-A6AE-5AD3391A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We will investigate the relationship between </a:t>
            </a:r>
            <a:r>
              <a:rPr lang="en-US" dirty="0">
                <a:solidFill>
                  <a:srgbClr val="FF9300"/>
                </a:solidFill>
              </a:rPr>
              <a:t>educational attainment</a:t>
            </a:r>
            <a:r>
              <a:rPr lang="en-US" dirty="0"/>
              <a:t> and </a:t>
            </a:r>
            <a:r>
              <a:rPr lang="en-US" dirty="0">
                <a:solidFill>
                  <a:srgbClr val="FF9300"/>
                </a:solidFill>
              </a:rPr>
              <a:t>systolic blood pressure (SBP) in later-life </a:t>
            </a:r>
          </a:p>
          <a:p>
            <a:endParaRPr lang="en-US" dirty="0"/>
          </a:p>
          <a:p>
            <a:r>
              <a:rPr lang="en-US" dirty="0"/>
              <a:t>Education has a </a:t>
            </a:r>
            <a:r>
              <a:rPr lang="en-US" dirty="0">
                <a:solidFill>
                  <a:srgbClr val="FF9300"/>
                </a:solidFill>
              </a:rPr>
              <a:t>strong, inverse relationship</a:t>
            </a:r>
            <a:r>
              <a:rPr lang="en-US" dirty="0"/>
              <a:t> with average SBP levels</a:t>
            </a:r>
          </a:p>
          <a:p>
            <a:endParaRPr lang="en-US" dirty="0"/>
          </a:p>
          <a:p>
            <a:r>
              <a:rPr lang="en-US" dirty="0"/>
              <a:t>There may be a </a:t>
            </a:r>
            <a:r>
              <a:rPr lang="en-US" dirty="0">
                <a:solidFill>
                  <a:srgbClr val="FF9300"/>
                </a:solidFill>
              </a:rPr>
              <a:t>non-linear relationship</a:t>
            </a:r>
            <a:r>
              <a:rPr lang="en-US" dirty="0"/>
              <a:t> between later-life SBP and risk of coronary heart disease and stroke</a:t>
            </a:r>
          </a:p>
          <a:p>
            <a:pPr lvl="1"/>
            <a:r>
              <a:rPr lang="en-US" dirty="0"/>
              <a:t>Motivates the need to investigate if educational attainment affects the distribution of blood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ACF61-4637-31CC-6356-6FFC68EB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55CEB969-242A-D0E3-7A29-CF3E3C335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8413"/>
            <a:ext cx="6675120" cy="5340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2215E-EA72-68C8-4629-14EF0FD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Law of Iterated Quantiles, where art thou?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4069C-5316-9821-542C-1632BB5CD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380" y="1825625"/>
            <a:ext cx="4954620" cy="868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The Law of Iterated Quantiles does not exist (yet)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C0FB-7BDF-D139-D7F4-E0EFCD6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2BA7A15E-5A38-0760-2290-9ECCC06B7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7380" y="3254544"/>
                <a:ext cx="4954620" cy="14536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/>
                  <a:t>Note that: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0.532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135.5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0.466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141.5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=138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𝑚𝑚𝐻𝑔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2BA7A15E-5A38-0760-2290-9ECCC06B7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380" y="3254544"/>
                <a:ext cx="4954620" cy="1453644"/>
              </a:xfrm>
              <a:prstGeom prst="rect">
                <a:avLst/>
              </a:prstGeom>
              <a:blipFill>
                <a:blip r:embed="rId3"/>
                <a:stretch>
                  <a:fillRect t="-5462" b="-1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68FFDC3-CF23-A945-920C-AABB73E4A84C}"/>
              </a:ext>
            </a:extLst>
          </p:cNvPr>
          <p:cNvSpPr txBox="1">
            <a:spLocks/>
          </p:cNvSpPr>
          <p:nvPr/>
        </p:nvSpPr>
        <p:spPr>
          <a:xfrm>
            <a:off x="7237380" y="5268170"/>
            <a:ext cx="4954620" cy="1224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Which is close to the Q75 value in the unconditional distribution but not exact</a:t>
            </a:r>
          </a:p>
        </p:txBody>
      </p:sp>
    </p:spTree>
    <p:extLst>
      <p:ext uri="{BB962C8B-B14F-4D97-AF65-F5344CB8AC3E}">
        <p14:creationId xmlns:p14="http://schemas.microsoft.com/office/powerpoint/2010/main" val="323204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4694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The lack of a Law of Iterated Quantiles means that we usually cannot use information about quantiles in the conditional distribution to learn about the same quantiles in the unconditional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71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203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Key takeaways: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372620-9AE4-0F7E-D9A0-88900D9E5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can calculate means by minimizing a quadratic loss function</a:t>
                </a:r>
              </a:p>
              <a:p>
                <a:pPr lvl="1"/>
                <a:r>
                  <a:rPr lang="en-US" dirty="0"/>
                  <a:t>Unconditional mean: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Conditional mean: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FF93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FF93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FF93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Law of Iterated Expectations allows us to learn about the unconditional mean from the conditional means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372620-9AE4-0F7E-D9A0-88900D9E5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7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Key takeaways: Quantiles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372620-9AE4-0F7E-D9A0-88900D9E5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quantile is the value of a random variable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of the random variable lies below that value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can calculate quantiles by minimizing the check function</a:t>
                </a:r>
              </a:p>
              <a:p>
                <a:pPr lvl="1"/>
                <a:r>
                  <a:rPr lang="en-US" dirty="0"/>
                  <a:t>Unconditional quantile: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Conditional quantile: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93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9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9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There is no “Law of Iterated Quantile” (yet)</a:t>
                </a:r>
              </a:p>
              <a:p>
                <a:pPr lvl="1"/>
                <a:r>
                  <a:rPr lang="en-US" dirty="0"/>
                  <a:t>Need to be clear about whether unconditional or conditional quantiles are of interest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372620-9AE4-0F7E-D9A0-88900D9E5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557-7665-3FBF-2A28-BA89B861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185"/>
            <a:ext cx="10515600" cy="95762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10-minute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F363-8119-BBFF-0772-D170B236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67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4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49C0-A595-3D69-2FBD-958A583A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The tyranny of </a:t>
            </a:r>
            <a:r>
              <a:rPr lang="en-US" sz="5400" b="1" i="1" dirty="0" err="1">
                <a:solidFill>
                  <a:schemeClr val="bg1"/>
                </a:solidFill>
              </a:rPr>
              <a:t>l’homme</a:t>
            </a:r>
            <a:r>
              <a:rPr lang="en-US" sz="5400" b="1" i="1" dirty="0">
                <a:solidFill>
                  <a:schemeClr val="bg1"/>
                </a:solidFill>
              </a:rPr>
              <a:t> </a:t>
            </a:r>
            <a:r>
              <a:rPr lang="en-US" sz="5400" b="1" i="1" dirty="0" err="1">
                <a:solidFill>
                  <a:schemeClr val="bg1"/>
                </a:solidFill>
              </a:rPr>
              <a:t>moyen</a:t>
            </a:r>
            <a:endParaRPr lang="en-US" sz="5400" b="1" i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29027-CC27-A1B0-3D73-8B0F54C92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i.e., a review of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6B583-554B-1302-5879-15A6AF5E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79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DF4ED-7233-F31A-AF9C-ABAB3DA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Learning aims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72620-9AE4-0F7E-D9A0-88900D9E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Linear regression and the conditional expectation function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Estimating coefficients and standard errors in linear regression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Interpreting linear regression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FF903-41D7-C7D0-9EB5-34F6630C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63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Objective: Quantify the association of education with SBP</a:t>
            </a:r>
          </a:p>
        </p:txBody>
      </p:sp>
      <p:pic>
        <p:nvPicPr>
          <p:cNvPr id="7" name="Picture 6" descr="A picture containing text, screenshot, font, black and white&#10;&#10;Description automatically generated">
            <a:extLst>
              <a:ext uri="{FF2B5EF4-FFF2-40B4-BE49-F238E27FC236}">
                <a16:creationId xmlns:a16="http://schemas.microsoft.com/office/drawing/2014/main" id="{9E772B3D-6D35-232D-3079-30641926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9B279-5E6B-E3BB-A2B7-19B81B8A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99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B22C68-1E82-B603-605D-B64F8638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Potential solution: </a:t>
            </a:r>
            <a:br>
              <a:rPr lang="en-US" b="1" dirty="0">
                <a:solidFill>
                  <a:srgbClr val="66B2B0"/>
                </a:solidFill>
              </a:rPr>
            </a:br>
            <a:r>
              <a:rPr lang="en-US" b="1" dirty="0">
                <a:solidFill>
                  <a:srgbClr val="FF9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lm(sbp ~ schlyrs)</a:t>
            </a:r>
          </a:p>
        </p:txBody>
      </p:sp>
      <p:pic>
        <p:nvPicPr>
          <p:cNvPr id="4" name="Picture 3" descr="A picture containing text, line, diagram, parallel&#10;&#10;Description automatically generated">
            <a:extLst>
              <a:ext uri="{FF2B5EF4-FFF2-40B4-BE49-F238E27FC236}">
                <a16:creationId xmlns:a16="http://schemas.microsoft.com/office/drawing/2014/main" id="{5A8F9CCB-F591-F788-7C00-9A91850F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2B82-FF16-1EB0-8895-23F931CD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0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1541"/>
            <a:ext cx="10515600" cy="197491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But what exactly is linear regression modeling?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CC132-ECA1-3D18-7D3C-F0099952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1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00AF-97D3-E7A5-133D-C74F0D3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Previewing our 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5D0D-B0F6-D620-A6AE-5AD3391A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data from the </a:t>
            </a:r>
            <a:r>
              <a:rPr lang="en-US" dirty="0">
                <a:solidFill>
                  <a:srgbClr val="FF9300"/>
                </a:solidFill>
              </a:rPr>
              <a:t>US Health and Retirement Study</a:t>
            </a:r>
          </a:p>
          <a:p>
            <a:pPr lvl="1"/>
            <a:r>
              <a:rPr lang="en-US" dirty="0"/>
              <a:t>Nationally representative, multi-cohort, biennially conducted longitudinal study of non-institutionalized US adults 50+ years</a:t>
            </a:r>
          </a:p>
          <a:p>
            <a:endParaRPr lang="en-US" dirty="0"/>
          </a:p>
          <a:p>
            <a:r>
              <a:rPr lang="en-US" dirty="0">
                <a:solidFill>
                  <a:srgbClr val="FF9300"/>
                </a:solidFill>
              </a:rPr>
              <a:t>Exposure:</a:t>
            </a:r>
            <a:r>
              <a:rPr lang="en-US" dirty="0"/>
              <a:t> Self-reported total years of schooling (5-17 years)</a:t>
            </a:r>
          </a:p>
          <a:p>
            <a:endParaRPr lang="en-US" dirty="0"/>
          </a:p>
          <a:p>
            <a:r>
              <a:rPr lang="en-US" dirty="0">
                <a:solidFill>
                  <a:srgbClr val="FF9300"/>
                </a:solidFill>
              </a:rPr>
              <a:t>Outcome:</a:t>
            </a:r>
            <a:r>
              <a:rPr lang="en-US" dirty="0"/>
              <a:t> First recorded SBP (2006-2018)</a:t>
            </a:r>
          </a:p>
          <a:p>
            <a:endParaRPr lang="en-US" dirty="0"/>
          </a:p>
          <a:p>
            <a:r>
              <a:rPr lang="en-US" dirty="0">
                <a:solidFill>
                  <a:srgbClr val="FF9300"/>
                </a:solidFill>
              </a:rPr>
              <a:t>Covariates:</a:t>
            </a:r>
          </a:p>
          <a:p>
            <a:pPr lvl="1"/>
            <a:r>
              <a:rPr lang="en-US" dirty="0"/>
              <a:t>Age (linear + quadratic)</a:t>
            </a:r>
          </a:p>
          <a:p>
            <a:pPr lvl="1"/>
            <a:r>
              <a:rPr lang="en-US" dirty="0"/>
              <a:t>Sex (Female/Male persons)</a:t>
            </a:r>
          </a:p>
          <a:p>
            <a:pPr lvl="1"/>
            <a:r>
              <a:rPr lang="en-US" dirty="0"/>
              <a:t>Race (Black/Latinx/White)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ACF61-4637-31CC-6356-6FFC68EB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76EB3-2079-01AB-5ACD-6CC50982B97B}"/>
              </a:ext>
            </a:extLst>
          </p:cNvPr>
          <p:cNvSpPr txBox="1"/>
          <p:nvPr/>
        </p:nvSpPr>
        <p:spPr>
          <a:xfrm>
            <a:off x="5568459" y="5041703"/>
            <a:ext cx="60372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Southern birth (yes/no)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Mother’s education (5-17)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Father’s education (5-17)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SBP measurement year (2006-2018)</a:t>
            </a:r>
          </a:p>
        </p:txBody>
      </p:sp>
    </p:spTree>
    <p:extLst>
      <p:ext uri="{BB962C8B-B14F-4D97-AF65-F5344CB8AC3E}">
        <p14:creationId xmlns:p14="http://schemas.microsoft.com/office/powerpoint/2010/main" val="326387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coat&#10;&#10;Description automatically generated with low confidence">
            <a:extLst>
              <a:ext uri="{FF2B5EF4-FFF2-40B4-BE49-F238E27FC236}">
                <a16:creationId xmlns:a16="http://schemas.microsoft.com/office/drawing/2014/main" id="{265798CF-103F-AAE4-862D-049263399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548640"/>
            <a:ext cx="5760720" cy="57607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85A19E-B4A3-1F51-E421-64976EAB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88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D391-EB63-209C-599A-8C52A8B3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Imagine that this figure presents SBP data for the whole population</a:t>
            </a:r>
          </a:p>
        </p:txBody>
      </p:sp>
      <p:pic>
        <p:nvPicPr>
          <p:cNvPr id="7" name="Picture 6" descr="A picture containing text, screenshot, font, black and white&#10;&#10;Description automatically generated">
            <a:extLst>
              <a:ext uri="{FF2B5EF4-FFF2-40B4-BE49-F238E27FC236}">
                <a16:creationId xmlns:a16="http://schemas.microsoft.com/office/drawing/2014/main" id="{9E772B3D-6D35-232D-3079-30641926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7471E-F7B9-2311-8EDE-810E6CBC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97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CE7DF7-3FD8-3693-1D2E-C3CD052C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Calculate mean SBP by education level (i.e., the conditional expectation)</a:t>
            </a:r>
          </a:p>
        </p:txBody>
      </p:sp>
      <p:pic>
        <p:nvPicPr>
          <p:cNvPr id="10" name="Picture 9" descr="A picture containing text, screenshot, black and white, font&#10;&#10;Description automatically generated">
            <a:extLst>
              <a:ext uri="{FF2B5EF4-FFF2-40B4-BE49-F238E27FC236}">
                <a16:creationId xmlns:a16="http://schemas.microsoft.com/office/drawing/2014/main" id="{B20961C9-126D-1EA1-202E-8B8A436AB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47992"/>
            <a:ext cx="7772400" cy="51841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64774-414B-FC9F-7B78-A48131E2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29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D30139-4540-8C6E-FEE1-BF7730DD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Conditional expectation function (CEF) links the conditional means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1D827-AB5F-6BF7-E636-347705F8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 descr="A picture containing text, diagram, line&#10;&#10;Description automatically generated">
            <a:extLst>
              <a:ext uri="{FF2B5EF4-FFF2-40B4-BE49-F238E27FC236}">
                <a16:creationId xmlns:a16="http://schemas.microsoft.com/office/drawing/2014/main" id="{C45C9133-F1BD-9302-D084-A2D3561B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11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9341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The Conditional Expectation Function tells us how the conditional mean of the outcome changes as we change values of conditioning variable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84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452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0EAB-3346-022D-E739-9082B990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Population regression line ≈ CEF</a:t>
            </a:r>
          </a:p>
        </p:txBody>
      </p:sp>
      <p:pic>
        <p:nvPicPr>
          <p:cNvPr id="5" name="Picture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BF8C38D9-BCB6-28D7-2744-EE40BE7F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27DB4-7C71-B1D7-BA03-E0BD4887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40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8C0EAB-3346-022D-E739-9082B990D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𝑺𝑩𝑷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𝒔𝒄𝒉𝒍𝒚𝒓𝒔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468C8A"/>
                          </a:solidFill>
                          <a:latin typeface="Cambria Math" panose="02040503050406030204" pitchFamily="18" charset="0"/>
                        </a:rPr>
                        <m:t>𝒔𝒄𝒉𝒍𝒚𝒓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468C8A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468C8A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8C0EAB-3346-022D-E739-9082B990D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BF8C38D9-BCB6-28D7-2744-EE40BE7FF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AC83D6-78C7-CF74-9464-3992B2CB33EC}"/>
              </a:ext>
            </a:extLst>
          </p:cNvPr>
          <p:cNvSpPr/>
          <p:nvPr/>
        </p:nvSpPr>
        <p:spPr>
          <a:xfrm>
            <a:off x="7681639" y="630315"/>
            <a:ext cx="683580" cy="825623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968E16-28CB-BD5E-C530-7C8405772271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956916" y="1455938"/>
            <a:ext cx="2066513" cy="3077151"/>
          </a:xfrm>
          <a:prstGeom prst="straightConnector1">
            <a:avLst/>
          </a:prstGeom>
          <a:ln w="5715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1E92EFB-BA5A-A9DE-6C81-28C4C81C8646}"/>
              </a:ext>
            </a:extLst>
          </p:cNvPr>
          <p:cNvSpPr/>
          <p:nvPr/>
        </p:nvSpPr>
        <p:spPr>
          <a:xfrm>
            <a:off x="1386395" y="630314"/>
            <a:ext cx="4570521" cy="82562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BA5F96-D416-4674-4AA0-74A5FF7ECD7E}"/>
              </a:ext>
            </a:extLst>
          </p:cNvPr>
          <p:cNvCxnSpPr>
            <a:cxnSpLocks/>
          </p:cNvCxnSpPr>
          <p:nvPr/>
        </p:nvCxnSpPr>
        <p:spPr>
          <a:xfrm>
            <a:off x="3575112" y="1455938"/>
            <a:ext cx="2002285" cy="29917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53468-E2F7-16EC-5A9E-9784EB00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9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0EAB-3346-022D-E739-9082B990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468C8A"/>
                </a:solidFill>
              </a:rPr>
              <a:t>Linear regression in sample ≈ population regression line ≈ CEF</a:t>
            </a:r>
          </a:p>
        </p:txBody>
      </p:sp>
      <p:pic>
        <p:nvPicPr>
          <p:cNvPr id="5" name="Picture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BF8C38D9-BCB6-28D7-2744-EE40BE7F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1"/>
            <a:ext cx="7772400" cy="5181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C5C32-0AD9-2783-A173-A9E29A20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17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6175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Since it is a model of the conditional expectation function, linear regression provides us with an estimate for how the mean of the outcome changes as we change the exposure by one unit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88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4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5B0A7-2856-451F-024C-B5DF51C4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5119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2494C"/>
                </a:solidFill>
              </a:rPr>
              <a:t>In the context of our example, linear regression answers the question: </a:t>
            </a:r>
            <a:r>
              <a:rPr lang="en-US" b="1" dirty="0">
                <a:solidFill>
                  <a:srgbClr val="0070C0"/>
                </a:solidFill>
              </a:rPr>
              <a:t>By how much does mean SBP change for each additional year of schooling?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12FC-60E9-7734-5A06-C3D6257F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89</a:t>
            </a:fld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3A532F9-6872-7303-D290-B2EF4A2AD9A8}"/>
              </a:ext>
            </a:extLst>
          </p:cNvPr>
          <p:cNvSpPr/>
          <p:nvPr/>
        </p:nvSpPr>
        <p:spPr>
          <a:xfrm>
            <a:off x="11307535" y="157655"/>
            <a:ext cx="669470" cy="65426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2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C6F4-90FC-C900-A98B-FC812431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Teaching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5F4C-C0D3-9AE1-46EA-1EED428C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Slide deck: </a:t>
            </a:r>
            <a:r>
              <a:rPr lang="en-US" dirty="0"/>
              <a:t>theory discussion</a:t>
            </a:r>
          </a:p>
          <a:p>
            <a:pPr lvl="1">
              <a:buClr>
                <a:srgbClr val="FF9300"/>
              </a:buClr>
            </a:pPr>
            <a:r>
              <a:rPr lang="en-US" dirty="0"/>
              <a:t>     : Key point</a:t>
            </a:r>
          </a:p>
          <a:p>
            <a:endParaRPr lang="en-US" dirty="0"/>
          </a:p>
          <a:p>
            <a:r>
              <a:rPr lang="en-US" dirty="0">
                <a:solidFill>
                  <a:srgbClr val="FF9300"/>
                </a:solidFill>
              </a:rPr>
              <a:t>Handout: </a:t>
            </a:r>
            <a:r>
              <a:rPr lang="en-US" dirty="0"/>
              <a:t>includes write-up on quantile regression + R code</a:t>
            </a:r>
          </a:p>
          <a:p>
            <a:endParaRPr lang="en-US" dirty="0"/>
          </a:p>
          <a:p>
            <a:r>
              <a:rPr lang="en-US" dirty="0">
                <a:solidFill>
                  <a:srgbClr val="FF9300"/>
                </a:solidFill>
              </a:rPr>
              <a:t>GitHub: </a:t>
            </a:r>
            <a:r>
              <a:rPr lang="en-US" dirty="0"/>
              <a:t>includes the R Markdown file for the handout, additional code for the figures, slide deck, and other resources</a:t>
            </a:r>
          </a:p>
          <a:p>
            <a:pPr lvl="1"/>
            <a:r>
              <a:rPr lang="en-US" dirty="0">
                <a:solidFill>
                  <a:srgbClr val="F2494C"/>
                </a:solidFill>
              </a:rPr>
              <a:t>Link: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https://github.com/JillianHebert/A-Primer-on-Quantile-Regression-for-Epidemiologists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76ECB-AA53-C155-0FED-9ACE5BD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</a:t>
            </a:fld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41C6B055-4242-442C-F809-4092EE28E3E9}"/>
              </a:ext>
            </a:extLst>
          </p:cNvPr>
          <p:cNvSpPr/>
          <p:nvPr/>
        </p:nvSpPr>
        <p:spPr>
          <a:xfrm>
            <a:off x="1583703" y="2253006"/>
            <a:ext cx="391463" cy="386499"/>
          </a:xfrm>
          <a:prstGeom prst="star5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87DB-74E4-AF49-7FAB-3526D96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9" y="2071890"/>
            <a:ext cx="10810421" cy="271422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How do we estimate the coefficients of a linear regression?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12A21-E79E-DD25-34F5-079CDBC6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961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58DC-FD20-F319-F069-B96F529F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Our model of the world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BFA0A8-5753-7394-FED6-798F7D13A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23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our model of the world (i.e., the data generating process or DGP)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So, in the case of our empirical example, our model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𝑆𝐵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𝑠𝑐h𝑙𝑦𝑟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BFA0A8-5753-7394-FED6-798F7D13A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2335"/>
              </a:xfrm>
              <a:blipFill>
                <a:blip r:embed="rId3"/>
                <a:stretch>
                  <a:fillRect l="-1043" t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7CD8B-6A41-3A96-9E95-FAA757A4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5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C8E9-87A0-6492-239E-51EB8D90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Population regression line ≈ CEF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D747C-72D1-7438-05EE-2BCD9730A9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the population regression line is a model of the CEF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Here, we make two key assumptions about the error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D747C-72D1-7438-05EE-2BCD9730A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DF341-BE4D-1DAC-4DC1-52E7EAAA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C8E9-87A0-6492-239E-51EB8D90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Coefficients of the population regression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D747C-72D1-7438-05EE-2BCD9730A9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calculate the coefficients of the population regression line by </a:t>
                </a:r>
                <a:r>
                  <a:rPr lang="en-US" dirty="0">
                    <a:solidFill>
                      <a:srgbClr val="FF9300"/>
                    </a:solidFill>
                  </a:rPr>
                  <a:t>minimizing the sum of squared errors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Notice that this is how we find the conditional expectation!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D747C-72D1-7438-05EE-2BCD9730A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0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DF341-BE4D-1DAC-4DC1-52E7EAAA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7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3F1D-EC56-E6AC-EC30-A5941AE8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We don’t have the population, only a sample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4EF2C-BC9B-1211-0BC7-E99BF4555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our sample, our regression of interest is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/>
                    </m:acc>
                  </m:oMath>
                </a14:m>
                <a:r>
                  <a:rPr lang="en-US" dirty="0"/>
                  <a:t> (“hat”) indicates that we are estimating the population quantities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4EF2C-BC9B-1211-0BC7-E99BF4555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48D3E-7064-1EA4-E714-6206E7A0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29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A435-1B3A-ECAB-21C2-C012EED3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Coefficients of the sample linear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526D-D8D1-7B07-7B0D-00FE25CEA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ways to estimate coefficients of the sample linear regression</a:t>
            </a:r>
          </a:p>
          <a:p>
            <a:pPr lvl="1"/>
            <a:r>
              <a:rPr lang="en-US" dirty="0"/>
              <a:t>Ordinary Least Squares</a:t>
            </a:r>
          </a:p>
          <a:p>
            <a:pPr lvl="1"/>
            <a:r>
              <a:rPr lang="en-US" dirty="0"/>
              <a:t>Moment estimator</a:t>
            </a:r>
          </a:p>
          <a:p>
            <a:pPr lvl="1"/>
            <a:r>
              <a:rPr lang="en-US" dirty="0"/>
              <a:t>Maximum likelihood estimator</a:t>
            </a:r>
          </a:p>
          <a:p>
            <a:endParaRPr lang="en-US" dirty="0"/>
          </a:p>
          <a:p>
            <a:r>
              <a:rPr lang="en-US" dirty="0"/>
              <a:t>We will describe Ordinary 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C79B8-350E-87A8-DF65-4C53AE81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7E9C-53FD-FB6D-FB21-8A7A733A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Ordinary Least Squares (OLS)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7C4BB-9B24-C951-D4A3-2BAB76917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could write the linear regression model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matrix of independent variables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is a vector of coefficients</a:t>
                </a:r>
              </a:p>
              <a:p>
                <a:endParaRPr lang="en-US" dirty="0"/>
              </a:p>
              <a:p>
                <a:r>
                  <a:rPr lang="en-US" dirty="0"/>
                  <a:t>Minimize our estimate of the sum of squared errors, that is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7C4BB-9B24-C951-D4A3-2BAB76917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5B26-E285-3AAA-488F-D46E3B5F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1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7B44-3EF6-68BA-1677-9ED61E96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Interpreting coefficients of a simple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CDDD5-5FB9-3A28-D965-C206F0A3D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estimated </a:t>
                </a:r>
                <a:r>
                  <a:rPr lang="en-US" dirty="0">
                    <a:solidFill>
                      <a:srgbClr val="FF9300"/>
                    </a:solidFill>
                  </a:rPr>
                  <a:t>average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FF9300"/>
                    </a:solidFill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93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FF9300"/>
                    </a:solidFill>
                  </a:rPr>
                  <a:t> </a:t>
                </a:r>
                <a:r>
                  <a:rPr lang="en-US" dirty="0"/>
                  <a:t>(i.e., the mean of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estimated change in the </a:t>
                </a:r>
                <a:r>
                  <a:rPr lang="en-US" dirty="0">
                    <a:solidFill>
                      <a:srgbClr val="FF9300"/>
                    </a:solidFill>
                  </a:rPr>
                  <a:t>conditional mean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for a one-unit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CDDD5-5FB9-3A28-D965-C206F0A3D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B0A49-C3C0-C622-10C4-25A43666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6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87DB-74E4-AF49-7FAB-3526D96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9" y="2062162"/>
            <a:ext cx="10810421" cy="27336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468C8A"/>
                </a:solidFill>
              </a:rPr>
              <a:t>How do we estimate standard errors in linear regression?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23C2B-6170-A394-3B10-F49EB172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898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D2EC0-B4C4-E57E-98EC-2EBC0C77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68C8A"/>
                </a:solidFill>
              </a:rPr>
              <a:t>Standard assumption about the error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555383D-7B5C-1672-30F3-72638FB441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9300"/>
                    </a:solidFill>
                  </a:rPr>
                  <a:t>Homoskedasticity: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the error term is homoscedastic,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Yet, homoskedasticity is almost always violated in practice</a:t>
                </a:r>
              </a:p>
              <a:p>
                <a:pPr lvl="1"/>
                <a:r>
                  <a:rPr lang="en-US" dirty="0">
                    <a:solidFill>
                      <a:srgbClr val="FF9300"/>
                    </a:solidFill>
                  </a:rPr>
                  <a:t>Heteroskedasticity:</a:t>
                </a:r>
                <a:r>
                  <a:rPr lang="en-US" dirty="0"/>
                  <a:t> error variance depends on the covariates</a:t>
                </a:r>
              </a:p>
              <a:p>
                <a:pPr lvl="1"/>
                <a:r>
                  <a:rPr lang="en-US" dirty="0">
                    <a:solidFill>
                      <a:srgbClr val="FF9300"/>
                    </a:solidFill>
                  </a:rPr>
                  <a:t>Correlated outcomes</a:t>
                </a:r>
                <a:r>
                  <a:rPr lang="en-US" dirty="0"/>
                  <a:t> over time in longitudinal, survival, or time series data</a:t>
                </a:r>
              </a:p>
              <a:p>
                <a:pPr lvl="1"/>
                <a:r>
                  <a:rPr lang="en-US" dirty="0">
                    <a:solidFill>
                      <a:srgbClr val="FF9300"/>
                    </a:solidFill>
                  </a:rPr>
                  <a:t>Clustered data</a:t>
                </a:r>
                <a:r>
                  <a:rPr lang="en-US" dirty="0"/>
                  <a:t> due to sampling strategy or treatment assignment mechanism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555383D-7B5C-1672-30F3-72638FB44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3"/>
                <a:stretch>
                  <a:fillRect l="-1043" t="-2285" b="-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43C7D-C77B-6186-7C1E-B0F9AAF68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00EF-AE84-4193-80D9-56955F3C2EE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SER_QuantileRegression_Theme</Template>
  <TotalTime>26639</TotalTime>
  <Words>7786</Words>
  <Application>Microsoft Macintosh PowerPoint</Application>
  <PresentationFormat>Widescreen</PresentationFormat>
  <Paragraphs>1383</Paragraphs>
  <Slides>208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208</vt:i4>
      </vt:variant>
    </vt:vector>
  </HeadingPairs>
  <TitlesOfParts>
    <vt:vector size="213" baseType="lpstr">
      <vt:lpstr>Arial</vt:lpstr>
      <vt:lpstr>Calibri</vt:lpstr>
      <vt:lpstr>Cambria Math</vt:lpstr>
      <vt:lpstr>Courier New</vt:lpstr>
      <vt:lpstr>Office Theme</vt:lpstr>
      <vt:lpstr>A Primer on Quantile Regression for Epidemiologists</vt:lpstr>
      <vt:lpstr>PowerPoint Presentation</vt:lpstr>
      <vt:lpstr>Funding and acknowledgements</vt:lpstr>
      <vt:lpstr>Overall learning aims</vt:lpstr>
      <vt:lpstr>Overall learning aims</vt:lpstr>
      <vt:lpstr>Overall learning aims</vt:lpstr>
      <vt:lpstr>Previewing our practical example </vt:lpstr>
      <vt:lpstr>Previewing our practical example</vt:lpstr>
      <vt:lpstr>Teaching resources</vt:lpstr>
      <vt:lpstr>Terminology we use interchangeably</vt:lpstr>
      <vt:lpstr>Terminology we use interchangeably</vt:lpstr>
      <vt:lpstr>Terminology we use interchangeably</vt:lpstr>
      <vt:lpstr>Terminology we use interchangeably</vt:lpstr>
      <vt:lpstr>Terminology we use interchangeably</vt:lpstr>
      <vt:lpstr>Terminology we use interchangeably</vt:lpstr>
      <vt:lpstr>Terminology we use interchangeably</vt:lpstr>
      <vt:lpstr>Abbreviations</vt:lpstr>
      <vt:lpstr>Outline of the workshop</vt:lpstr>
      <vt:lpstr>Key takeaways from this workshop</vt:lpstr>
      <vt:lpstr>A matter of life and distributions</vt:lpstr>
      <vt:lpstr>Learning aims</vt:lpstr>
      <vt:lpstr>“Geoffrey Rose’s big idea”*</vt:lpstr>
      <vt:lpstr>Determinants of cases vs. determinants of incidence</vt:lpstr>
      <vt:lpstr>Determinants of cases vs. determinants of incidence</vt:lpstr>
      <vt:lpstr>Determinants of cases vs. determinants of incidence</vt:lpstr>
      <vt:lpstr>Illustrating Rose’s big idea</vt:lpstr>
      <vt:lpstr>High risk approach for prevention</vt:lpstr>
      <vt:lpstr>Population approach for prevention</vt:lpstr>
      <vt:lpstr>Rose’s framework privileges the mean of a risk factor’s distribution</vt:lpstr>
      <vt:lpstr>The tails matter too: case of blood pressure</vt:lpstr>
      <vt:lpstr>Empirical epidemiology focuses on modeling the outcome mean</vt:lpstr>
      <vt:lpstr>Can mean models quantify how an exposure affects different parts of the outcome distribution?</vt:lpstr>
      <vt:lpstr>Means may tell tall tales about tails (repeat 5 times fast)</vt:lpstr>
      <vt:lpstr>Imagine that a treatment shifts the outcome distribution uniformly</vt:lpstr>
      <vt:lpstr>Difference in means </vt:lpstr>
      <vt:lpstr>Difference in means = difference in 75th percentiles</vt:lpstr>
      <vt:lpstr>Imagine that a treatment affects the outcome distribution’s scale only</vt:lpstr>
      <vt:lpstr>Difference in means </vt:lpstr>
      <vt:lpstr>Difference in means ≠ difference in 75th percentiles</vt:lpstr>
      <vt:lpstr>Imagine that a treatment affects both the location and scale</vt:lpstr>
      <vt:lpstr>Difference in means </vt:lpstr>
      <vt:lpstr>Difference in means ≠ difference in 75th percentiles</vt:lpstr>
      <vt:lpstr>Mean models cannot quantify distributional effects when a treatment affects the scale of the outcome distribution</vt:lpstr>
      <vt:lpstr>Key takeaways</vt:lpstr>
      <vt:lpstr>A brewing battle between means and quantiles</vt:lpstr>
      <vt:lpstr>Learning aims</vt:lpstr>
      <vt:lpstr>Empirical unconditional distribution of SBP in our data</vt:lpstr>
      <vt:lpstr>(Arithmetic) Mean of the empirical unconditional SBP distribution</vt:lpstr>
      <vt:lpstr>How can we estimate the mean of the unconditional SBP distribution?</vt:lpstr>
      <vt:lpstr>How can we estimate the mean of the unconditional SBP distribution?</vt:lpstr>
      <vt:lpstr>Visualizing E[SBP]=min┬a⁡∑_(i=1)^N▒(SBP_i-a)^2 </vt:lpstr>
      <vt:lpstr>Mean SBP conditional on self-identified sex</vt:lpstr>
      <vt:lpstr>The Law of Iterated Expectations</vt:lpstr>
      <vt:lpstr>The Law of Iterated Expectations allows us to determine the mean of the unconditional distribution using information on the means of the conditional distribution</vt:lpstr>
      <vt:lpstr>50th quantile is the value of SBP such that 50% of values lie below it</vt:lpstr>
      <vt:lpstr>25th quantile is the value of SBP such that 25% of values lie below it</vt:lpstr>
      <vt:lpstr>75th quantile is the value of SBP such that 75% of values lie below it</vt:lpstr>
      <vt:lpstr>Robust quantiles: Equivariance to monotonic transformations 💪🏾💪🏼💪🏾 </vt:lpstr>
      <vt:lpstr>Robust quantiles: Most quantiles unaffected by top/bottom coding💪🏾💪🏼💪🏾 </vt:lpstr>
      <vt:lpstr>Robust quantiles: Most quantiles unaffected by top/bottom coding 💪🏾💪🏼💪🏾 </vt:lpstr>
      <vt:lpstr>How can we estimate quantiles of the unconditional SBP distribution?</vt:lpstr>
      <vt:lpstr>Rho rho rho your boat</vt:lpstr>
      <vt:lpstr>Rho rho rho your boat </vt:lpstr>
      <vt:lpstr>Rho rho rho your boat </vt:lpstr>
      <vt:lpstr>Visualizing ρ_(0.5) (SBP_i-a)</vt:lpstr>
      <vt:lpstr>Choose a=100. Now let’s plot ρ_(0.5) (SBP_i-100)</vt:lpstr>
      <vt:lpstr>Choose a=120. Now let’s plot ρ_(0.5) (SBP_i-120)</vt:lpstr>
      <vt:lpstr>Visualizing the minimization for the median (min)┬a⁡〖0.5∑_(i=1)^N▒〖|SBP_i-a|〗〗</vt:lpstr>
      <vt:lpstr>Quantiles of the SBP distribution conditional on sex</vt:lpstr>
      <vt:lpstr>Law of Iterated Quantiles, where art thou? </vt:lpstr>
      <vt:lpstr>The lack of a Law of Iterated Quantiles means that we usually cannot use information about quantiles in the conditional distribution to learn about the same quantiles in the unconditional distribution</vt:lpstr>
      <vt:lpstr>Key takeaways: Means</vt:lpstr>
      <vt:lpstr>Key takeaways: Quantiles</vt:lpstr>
      <vt:lpstr>10-minute break</vt:lpstr>
      <vt:lpstr>The tyranny of l’homme moyen</vt:lpstr>
      <vt:lpstr>Learning aims</vt:lpstr>
      <vt:lpstr>Objective: Quantify the association of education with SBP</vt:lpstr>
      <vt:lpstr>Potential solution:  lm(sbp ~ schlyrs)</vt:lpstr>
      <vt:lpstr>But what exactly is linear regression modeling?</vt:lpstr>
      <vt:lpstr>PowerPoint Presentation</vt:lpstr>
      <vt:lpstr>Imagine that this figure presents SBP data for the whole population</vt:lpstr>
      <vt:lpstr>Calculate mean SBP by education level (i.e., the conditional expectation)</vt:lpstr>
      <vt:lpstr>Conditional expectation function (CEF) links the conditional means</vt:lpstr>
      <vt:lpstr>The Conditional Expectation Function tells us how the conditional mean of the outcome changes as we change values of conditioning variable</vt:lpstr>
      <vt:lpstr>Population regression line ≈ CEF</vt:lpstr>
      <vt:lpstr>E[SBP│schlyrs]=β_0+β_1 schlyrs_i</vt:lpstr>
      <vt:lpstr>Linear regression in sample ≈ population regression line ≈ CEF</vt:lpstr>
      <vt:lpstr>Since it is a model of the conditional expectation function, linear regression provides us with an estimate for how the mean of the outcome changes as we change the exposure by one unit</vt:lpstr>
      <vt:lpstr>In the context of our example, linear regression answers the question: By how much does mean SBP change for each additional year of schooling?</vt:lpstr>
      <vt:lpstr>How do we estimate the coefficients of a linear regression?</vt:lpstr>
      <vt:lpstr>Our model of the world</vt:lpstr>
      <vt:lpstr>Population regression line ≈ CEF </vt:lpstr>
      <vt:lpstr>Coefficients of the population regression line</vt:lpstr>
      <vt:lpstr>We don’t have the population, only a sample</vt:lpstr>
      <vt:lpstr>Coefficients of the sample linear regression</vt:lpstr>
      <vt:lpstr>Ordinary Least Squares (OLS)</vt:lpstr>
      <vt:lpstr>Interpreting coefficients of a simple linear regression</vt:lpstr>
      <vt:lpstr>How do we estimate standard errors in linear regression?</vt:lpstr>
      <vt:lpstr>Standard assumption about the error variance</vt:lpstr>
      <vt:lpstr>Let’s talk about heteroskedasticity</vt:lpstr>
      <vt:lpstr>A heteroskedastic world</vt:lpstr>
      <vt:lpstr>Robust standard errors 💪🏼💪🏾💪🏼</vt:lpstr>
      <vt:lpstr>Robust standard errors 💪🏼💪🏾💪🏼</vt:lpstr>
      <vt:lpstr>Time for R</vt:lpstr>
      <vt:lpstr>Key takeaways</vt:lpstr>
      <vt:lpstr>30-minute break</vt:lpstr>
      <vt:lpstr>Fighting the tyranny of l’homme moyen</vt:lpstr>
      <vt:lpstr>Learning aims</vt:lpstr>
      <vt:lpstr>The CEF told us how the conditional mean of SBP changes as schooling increases</vt:lpstr>
      <vt:lpstr>Imagine that we calculated the conditional median instead</vt:lpstr>
      <vt:lpstr>Conditional quantile function (CQF) at the 50th quantile</vt:lpstr>
      <vt:lpstr>The Conditional Quantile Function at the 50th quantile tells us how the median of the conditional outcome distribution changes as we change values of conditioning variable</vt:lpstr>
      <vt:lpstr>Now imagine that we calculated the conditional 75th quantile</vt:lpstr>
      <vt:lpstr>CQF at the 75th quantile</vt:lpstr>
      <vt:lpstr>All together!</vt:lpstr>
      <vt:lpstr>All together!</vt:lpstr>
      <vt:lpstr>All together!</vt:lpstr>
      <vt:lpstr>Just as linear regression models the conditional expectation function, conditional quantile regression models the conditional quantile function</vt:lpstr>
      <vt:lpstr>Q_(0.5) (SBP|schlyrs)=α_(0, 0.5)+α_(1, 0.5) schlyrs_i</vt:lpstr>
      <vt:lpstr>Q_(0.75) (SBP|schlyrs)=α_(0, 0.75)+α_(1, 0.75) schlyrs_i</vt:lpstr>
      <vt:lpstr>Q_(0.25) (SBP|schlyrs)=α_(0, 0.25)+α_(1, 0.25) schlyrs_i</vt:lpstr>
      <vt:lpstr>CQR in sample ≈ population CQR line ≈ CQF </vt:lpstr>
      <vt:lpstr>Since it is a model of the conditional quantile function, conditional quantile regression models how the τ^th quantile of the outcome changes as we change the exposure by one unit</vt:lpstr>
      <vt:lpstr>In the context of our example, conditional quantile regression answers the question: By how much does the τ^th quantile of SBP change for each additional year of schooling?</vt:lpstr>
      <vt:lpstr>Why should we care about conditional quantile regression?</vt:lpstr>
      <vt:lpstr>Quantile regressions can quantify distributional effects</vt:lpstr>
      <vt:lpstr>Quantile regressions can quantify distributional effects</vt:lpstr>
      <vt:lpstr>Quantile regressions can quantify distributional effects</vt:lpstr>
      <vt:lpstr>Quantile regressions are robust 💪🏾💪🏼💪🏾 </vt:lpstr>
      <vt:lpstr>How do we estimate coefficients of a conditional quantile regression?</vt:lpstr>
      <vt:lpstr>PowerPoint Presentation</vt:lpstr>
      <vt:lpstr>Population CQR line ≈ CQF </vt:lpstr>
      <vt:lpstr>Coefficients of the population CQR line</vt:lpstr>
      <vt:lpstr>Estimating CQR coefficients in our sample</vt:lpstr>
      <vt:lpstr>Interpreting coefficients of a univariate CQR</vt:lpstr>
      <vt:lpstr>Apply caution when interpreting CQR results!</vt:lpstr>
      <vt:lpstr>Apply caution when interpreting CQR results!</vt:lpstr>
      <vt:lpstr>Apply caution when interpreting CQR results!</vt:lpstr>
      <vt:lpstr>Apply caution when interpreting CQR results!</vt:lpstr>
      <vt:lpstr>Apply caution when interpreting CQR results!</vt:lpstr>
      <vt:lpstr>Apply caution when interpreting CQR results!</vt:lpstr>
      <vt:lpstr>Conditional quantile regression estimates cannot usually be interpreted as the estimated change in the outcome for an individual at the τ^th quantile of the distribution under a specific treatment value</vt:lpstr>
      <vt:lpstr>How do we estimate standard errors in conditional quantile regression?</vt:lpstr>
      <vt:lpstr>A heteroskedastic world</vt:lpstr>
      <vt:lpstr>A heteroskedastic world</vt:lpstr>
      <vt:lpstr>Key criticism of conditional quantile regression is that statistical power is usually a problem at the tails of the outcome distribution, which is substantively of interest</vt:lpstr>
      <vt:lpstr>Bootstrapped standard errors</vt:lpstr>
      <vt:lpstr>Time for R</vt:lpstr>
      <vt:lpstr>Key takeaways</vt:lpstr>
      <vt:lpstr>10-minute break</vt:lpstr>
      <vt:lpstr>Fighting the tyranny of l’homme moyen: The sequel</vt:lpstr>
      <vt:lpstr>Learning aims</vt:lpstr>
      <vt:lpstr>What if we wanted to learn how the unconditional outcome distribution changed in response to some population-level intervention?</vt:lpstr>
      <vt:lpstr>Here’s the unconditional distribution of SBP in our data</vt:lpstr>
      <vt:lpstr>Suppose everyone gets an intervention creating a counterfactual SBP distribution</vt:lpstr>
      <vt:lpstr>We are interested in the difference in quantiles of these distributions</vt:lpstr>
      <vt:lpstr>Can we use conditional quantile regressions to estimate contrasts of the unconditional outcome distribution?</vt:lpstr>
      <vt:lpstr>Can we use conditional quantile regressions to estimate contrasts of the unconditional outcome distribution?  It depends!</vt:lpstr>
      <vt:lpstr>According to Borah and Basu (2013)</vt:lpstr>
      <vt:lpstr>Is all hope lost?</vt:lpstr>
      <vt:lpstr>PowerPoint Presentation</vt:lpstr>
      <vt:lpstr>Firpo’s unconditional quantile regression method quantifies the change in the τ^th quantile of the unconditional outcome distribution for a small change in the exposure distribution</vt:lpstr>
      <vt:lpstr>How does Firpo et. al (2009) quantify the change in the τ^th quantile of the unconditional outcome distribution? </vt:lpstr>
      <vt:lpstr>Recentered Influence Function (RIF) to the rescue! </vt:lpstr>
      <vt:lpstr>What’s an Influence Function?</vt:lpstr>
      <vt:lpstr>Influence Function for quantiles</vt:lpstr>
      <vt:lpstr>What’s a RIF?</vt:lpstr>
      <vt:lpstr>How does the Firpo et. al. (2009) method work?</vt:lpstr>
      <vt:lpstr>PowerPoint Presentation</vt:lpstr>
      <vt:lpstr>PowerPoint Presentation</vt:lpstr>
      <vt:lpstr>Step 1: Choose the quantile of interest in the unconditional outcome distribution</vt:lpstr>
      <vt:lpstr>Step 1: Estimate the RIF at the quantile of interest</vt:lpstr>
      <vt:lpstr>Moving from the unconditional distribution to the RIF</vt:lpstr>
      <vt:lpstr>Step 1: Estimated RIF at the 25th quantile of SBP</vt:lpstr>
      <vt:lpstr>Step 1: Estimated RIF at the 25th, 50th, and 75th quantiles of SBP</vt:lpstr>
      <vt:lpstr>PowerPoint Presentation</vt:lpstr>
      <vt:lpstr>Step 2: Three ways to regress RIF on exposure and covariates</vt:lpstr>
      <vt:lpstr>Step 2: Fitting the RIF-OLS regression for SBP at the 25th quantile</vt:lpstr>
      <vt:lpstr>The RIF “trick”</vt:lpstr>
      <vt:lpstr>Firpo’s method “tricks” a regression model into modeling quantiles of the unconditional outcome distribution by using the recentered influence function as the outcome</vt:lpstr>
      <vt:lpstr>PowerPoint Presentation</vt:lpstr>
      <vt:lpstr>Interpreting coefficients of the RIF-OLS model</vt:lpstr>
      <vt:lpstr>In the context of our example, unconditional quantile regression answers the question: By how much does the τ^th quantile of the unconditional SBP distribution change if the mean of the unconditional education distribution changed by one unit?</vt:lpstr>
      <vt:lpstr>PowerPoint Presentation</vt:lpstr>
      <vt:lpstr>Step 3: Bootstrap confidence intervals (preferred method)</vt:lpstr>
      <vt:lpstr>Step 3: Heteroskedasticity robust standard errors 💪🏼💪🏾💪🏼</vt:lpstr>
      <vt:lpstr>Time for R</vt:lpstr>
      <vt:lpstr>Key takeaways</vt:lpstr>
      <vt:lpstr>Vanquishing the l’homme moyen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linear regression, CQR, and UQR estimates</vt:lpstr>
      <vt:lpstr>CQR and UQR estimates may be quite different, but even when they are similar, remember that they are estimating quite different estimads</vt:lpstr>
      <vt:lpstr>Choosing between CQR and UQR</vt:lpstr>
      <vt:lpstr>Choosing between CQR and UQR</vt:lpstr>
      <vt:lpstr>Extension #1: Conditional quantile regression for longitudinal data</vt:lpstr>
      <vt:lpstr>Extension #1: Conditional quantile regression for longitudinal data</vt:lpstr>
      <vt:lpstr>Extension #1: Conditional quantile regression for longitudinal data</vt:lpstr>
      <vt:lpstr>Extension 2: Causal inference using instrumental variables in CQR</vt:lpstr>
      <vt:lpstr>Extension #2: Causal inference using instrumental variables in CQR</vt:lpstr>
      <vt:lpstr>Applications of quantile regression at SER 2023</vt:lpstr>
      <vt:lpstr>Applications of quantile regression at SER 2023</vt:lpstr>
      <vt:lpstr>Applications of quantile regression at SER 2024: all of you!</vt:lpstr>
      <vt:lpstr>Key takeaways</vt:lpstr>
      <vt:lpstr>Thank you!</vt:lpstr>
    </vt:vector>
  </TitlesOfParts>
  <Company>UCSF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Khadka, Aayush</dc:creator>
  <cp:lastModifiedBy>Hebert, Jilly</cp:lastModifiedBy>
  <cp:revision>844</cp:revision>
  <dcterms:created xsi:type="dcterms:W3CDTF">2023-05-08T16:29:34Z</dcterms:created>
  <dcterms:modified xsi:type="dcterms:W3CDTF">2023-06-30T17:03:11Z</dcterms:modified>
</cp:coreProperties>
</file>